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442" r:id="rId3"/>
    <p:sldId id="460" r:id="rId4"/>
    <p:sldId id="443" r:id="rId5"/>
    <p:sldId id="444" r:id="rId6"/>
    <p:sldId id="461" r:id="rId7"/>
    <p:sldId id="467" r:id="rId8"/>
    <p:sldId id="462" r:id="rId9"/>
    <p:sldId id="469" r:id="rId10"/>
    <p:sldId id="449" r:id="rId11"/>
    <p:sldId id="470" r:id="rId12"/>
    <p:sldId id="458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68" r:id="rId2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16" autoAdjust="0"/>
  </p:normalViewPr>
  <p:slideViewPr>
    <p:cSldViewPr>
      <p:cViewPr varScale="1">
        <p:scale>
          <a:sx n="50" d="100"/>
          <a:sy n="50" d="100"/>
        </p:scale>
        <p:origin x="672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0A44-44D4-4BDF-A375-7DE918E702D3}" type="datetimeFigureOut">
              <a:rPr lang="pt-BR" smtClean="0"/>
              <a:t>14/10/2023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32C9-1A40-445A-97F3-09A4719657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59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621F-492C-4530-9899-D51C5AFC0183}" type="datetimeFigureOut">
              <a:rPr lang="pt-BR" smtClean="0"/>
              <a:pPr/>
              <a:t>14/10/2023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F786E-84BB-4F3B-8C83-13E429683CA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1491629"/>
            <a:ext cx="8651470" cy="1326113"/>
          </a:xfrm>
        </p:spPr>
        <p:txBody>
          <a:bodyPr>
            <a:normAutofit/>
          </a:bodyPr>
          <a:lstStyle/>
          <a:p>
            <a:r>
              <a:rPr lang="pt-BR" b="1" dirty="0" smtClean="0"/>
              <a:t>Aula 15 – Introdução ao Teste de Hipótese</a:t>
            </a:r>
          </a:p>
        </p:txBody>
      </p:sp>
      <p:pic>
        <p:nvPicPr>
          <p:cNvPr id="5" name="Imagem 4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pic>
        <p:nvPicPr>
          <p:cNvPr id="1026" name="Picture 2" descr="Labour Market Statistics Academy 20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76" y="2931790"/>
            <a:ext cx="6664624" cy="22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TTI109 </a:t>
            </a:r>
            <a:r>
              <a:rPr kumimoji="0" lang="en-150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Estatística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6" y="1231950"/>
            <a:ext cx="1405445" cy="3721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98" y="1217774"/>
            <a:ext cx="6973273" cy="1013602"/>
          </a:xfrm>
          <a:prstGeom prst="rect">
            <a:avLst/>
          </a:prstGeom>
        </p:spPr>
      </p:pic>
      <p:grpSp>
        <p:nvGrpSpPr>
          <p:cNvPr id="16" name="Agrupar 15"/>
          <p:cNvGrpSpPr/>
          <p:nvPr/>
        </p:nvGrpSpPr>
        <p:grpSpPr>
          <a:xfrm>
            <a:off x="122236" y="2360350"/>
            <a:ext cx="7042052" cy="609685"/>
            <a:chOff x="122236" y="2360350"/>
            <a:chExt cx="7042052" cy="60968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584" y="2360350"/>
              <a:ext cx="6622704" cy="609685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122236" y="248085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dirty="0">
                  <a:solidFill>
                    <a:srgbClr val="FF0000"/>
                  </a:solidFill>
                  <a:sym typeface="Symbol" panose="05050102010706020507" pitchFamily="18" charset="2"/>
                </a:rPr>
                <a:t>❶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 smtClean="0"/>
                  <a:t>A afirmação </a:t>
                </a:r>
                <a:r>
                  <a:rPr lang="pt-BR" i="1" dirty="0" smtClean="0">
                    <a:solidFill>
                      <a:srgbClr val="FF0000"/>
                    </a:solidFill>
                  </a:rPr>
                  <a:t>“tempo médio... é menor que 15 minutos” </a:t>
                </a:r>
                <a:r>
                  <a:rPr lang="pt-BR" dirty="0" smtClean="0"/>
                  <a:t>pode ser escrita como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&lt;15</m:t>
                    </m:r>
                  </m:oMath>
                </a14:m>
                <a:r>
                  <a:rPr lang="pt-BR" dirty="0"/>
                  <a:t>. Seu complemento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≥15</m:t>
                    </m:r>
                  </m:oMath>
                </a14:m>
                <a:r>
                  <a:rPr lang="pt-BR" dirty="0" smtClean="0"/>
                  <a:t>. Uma vez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≥15</m:t>
                    </m:r>
                  </m:oMath>
                </a14:m>
                <a:r>
                  <a:rPr lang="pt-BR" dirty="0" smtClean="0"/>
                  <a:t> contém </a:t>
                </a:r>
                <a:r>
                  <a:rPr lang="pt-BR" dirty="0"/>
                  <a:t>a </a:t>
                </a:r>
                <a:r>
                  <a:rPr lang="pt-BR" dirty="0" smtClean="0"/>
                  <a:t>igualdade</a:t>
                </a:r>
                <a:r>
                  <a:rPr lang="pt-BR" dirty="0"/>
                  <a:t>, ela se torna a hipótese </a:t>
                </a:r>
                <a:r>
                  <a:rPr lang="pt-BR" dirty="0" smtClean="0"/>
                  <a:t>nula. Nesse </a:t>
                </a:r>
                <a:r>
                  <a:rPr lang="pt-BR" dirty="0"/>
                  <a:t>caso, a hipótese alternativa representa a afirmação.</a:t>
                </a: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  <a:blipFill>
                <a:blip r:embed="rId6"/>
                <a:stretch>
                  <a:fillRect l="-651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Agrupar 19"/>
          <p:cNvGrpSpPr/>
          <p:nvPr/>
        </p:nvGrpSpPr>
        <p:grpSpPr>
          <a:xfrm>
            <a:off x="1062058" y="4104907"/>
            <a:ext cx="6720812" cy="906906"/>
            <a:chOff x="241286" y="4075316"/>
            <a:chExt cx="6720812" cy="906906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286" y="4075316"/>
              <a:ext cx="3292299" cy="906906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904" y="4151526"/>
              <a:ext cx="3254194" cy="830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4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6" y="1231950"/>
            <a:ext cx="1405445" cy="3721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98" y="1217774"/>
            <a:ext cx="6973273" cy="1013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 smtClean="0"/>
                  <a:t>A afirmação </a:t>
                </a:r>
                <a:r>
                  <a:rPr lang="pt-BR" i="1" dirty="0" smtClean="0">
                    <a:solidFill>
                      <a:srgbClr val="FF0000"/>
                    </a:solidFill>
                  </a:rPr>
                  <a:t>“vida útil média</a:t>
                </a:r>
                <a:r>
                  <a:rPr lang="pt-BR" i="1" dirty="0">
                    <a:solidFill>
                      <a:srgbClr val="FF0000"/>
                    </a:solidFill>
                  </a:rPr>
                  <a:t>... é </a:t>
                </a:r>
                <a:r>
                  <a:rPr lang="pt-BR" i="1" dirty="0" smtClean="0">
                    <a:solidFill>
                      <a:srgbClr val="FF0000"/>
                    </a:solidFill>
                  </a:rPr>
                  <a:t>superior a </a:t>
                </a:r>
                <a:r>
                  <a:rPr lang="pt-BR" i="1" dirty="0">
                    <a:solidFill>
                      <a:srgbClr val="FF0000"/>
                    </a:solidFill>
                  </a:rPr>
                  <a:t>18 anos” </a:t>
                </a:r>
                <a:r>
                  <a:rPr lang="pt-BR" dirty="0"/>
                  <a:t>pode ser escrita </a:t>
                </a:r>
                <a:r>
                  <a:rPr lang="pt-BR" dirty="0" smtClean="0"/>
                  <a:t>como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&gt;18</m:t>
                    </m:r>
                  </m:oMath>
                </a14:m>
                <a:r>
                  <a:rPr lang="pt-BR" dirty="0"/>
                  <a:t>. Seu complemento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≤18</m:t>
                    </m:r>
                  </m:oMath>
                </a14:m>
                <a:r>
                  <a:rPr lang="pt-BR" dirty="0" smtClean="0"/>
                  <a:t>. Uma vez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≤18</m:t>
                    </m:r>
                  </m:oMath>
                </a14:m>
                <a:r>
                  <a:rPr lang="pt-BR" dirty="0"/>
                  <a:t>, ela se torna a hipótese nula. Nesse</a:t>
                </a:r>
              </a:p>
              <a:p>
                <a:r>
                  <a:rPr lang="pt-BR" dirty="0"/>
                  <a:t>caso, a hipótese alternativa representa a afirmação.</a:t>
                </a: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  <a:blipFill>
                <a:blip r:embed="rId5"/>
                <a:stretch>
                  <a:fillRect l="-651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5"/>
          <p:cNvGrpSpPr/>
          <p:nvPr/>
        </p:nvGrpSpPr>
        <p:grpSpPr>
          <a:xfrm>
            <a:off x="122236" y="2387217"/>
            <a:ext cx="7017157" cy="609685"/>
            <a:chOff x="122236" y="2387217"/>
            <a:chExt cx="7017157" cy="609685"/>
          </a:xfrm>
        </p:grpSpPr>
        <p:sp>
          <p:nvSpPr>
            <p:cNvPr id="15" name="Retângulo 14"/>
            <p:cNvSpPr/>
            <p:nvPr/>
          </p:nvSpPr>
          <p:spPr>
            <a:xfrm>
              <a:off x="122236" y="248085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❷</a:t>
              </a:r>
              <a:endParaRPr lang="pt-BR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2387217"/>
              <a:ext cx="6599841" cy="609685"/>
            </a:xfrm>
            <a:prstGeom prst="rect">
              <a:avLst/>
            </a:prstGeom>
          </p:spPr>
        </p:pic>
      </p:grpSp>
      <p:grpSp>
        <p:nvGrpSpPr>
          <p:cNvPr id="12" name="Agrupar 11"/>
          <p:cNvGrpSpPr/>
          <p:nvPr/>
        </p:nvGrpSpPr>
        <p:grpSpPr>
          <a:xfrm>
            <a:off x="1305449" y="4078040"/>
            <a:ext cx="6234030" cy="901853"/>
            <a:chOff x="1038712" y="4037963"/>
            <a:chExt cx="6234030" cy="901853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712" y="4037963"/>
              <a:ext cx="3383752" cy="86118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2464" y="4170089"/>
              <a:ext cx="2850278" cy="769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8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sp>
        <p:nvSpPr>
          <p:cNvPr id="9" name="Retângulo 8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/>
              <a:t>●</a:t>
            </a:r>
            <a:r>
              <a:rPr lang="pt-BR" sz="2200" dirty="0" smtClean="0"/>
              <a:t> Iniciamos um </a:t>
            </a:r>
            <a:r>
              <a:rPr lang="pt-BR" sz="2200" dirty="0"/>
              <a:t>teste de hipótese </a:t>
            </a:r>
            <a:r>
              <a:rPr lang="pt-BR" sz="2200" i="1" dirty="0">
                <a:solidFill>
                  <a:schemeClr val="accent1"/>
                </a:solidFill>
              </a:rPr>
              <a:t>supondo que a condição de igualdade na </a:t>
            </a:r>
            <a:r>
              <a:rPr lang="pt-BR" sz="2200" i="1" dirty="0" smtClean="0">
                <a:solidFill>
                  <a:schemeClr val="accent1"/>
                </a:solidFill>
              </a:rPr>
              <a:t>hipótese nula </a:t>
            </a:r>
            <a:r>
              <a:rPr lang="pt-BR" sz="2200" i="1" dirty="0">
                <a:solidFill>
                  <a:schemeClr val="accent1"/>
                </a:solidFill>
              </a:rPr>
              <a:t>é verdadeira</a:t>
            </a:r>
            <a:r>
              <a:rPr lang="pt-BR" sz="2200" dirty="0"/>
              <a:t>.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1660931" y="1953009"/>
            <a:ext cx="5904656" cy="1201489"/>
            <a:chOff x="251520" y="1995686"/>
            <a:chExt cx="5904656" cy="120148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995686"/>
              <a:ext cx="1983672" cy="1098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7" name="Retângulo Arredondado 16"/>
            <p:cNvSpPr/>
            <p:nvPr/>
          </p:nvSpPr>
          <p:spPr>
            <a:xfrm>
              <a:off x="2627784" y="2117055"/>
              <a:ext cx="3528392" cy="1080120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rgbClr val="FF0000"/>
                  </a:solidFill>
                </a:rPr>
                <a:t>Duas decisões possíveis:</a:t>
              </a:r>
            </a:p>
            <a:p>
              <a:pPr marL="342900" indent="-342900" algn="ctr">
                <a:buFont typeface="Wingdings" panose="05000000000000000000" pitchFamily="2" charset="2"/>
                <a:buChar char="ü"/>
              </a:pPr>
              <a:r>
                <a:rPr lang="pt-BR" sz="20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Rejeitar a hipótese nula</a:t>
              </a:r>
            </a:p>
            <a:p>
              <a:pPr marL="342900" indent="-342900" algn="ctr">
                <a:buFont typeface="Wingdings" panose="05000000000000000000" pitchFamily="2" charset="2"/>
                <a:buChar char="ü"/>
              </a:pPr>
              <a:r>
                <a:rPr lang="pt-BR" sz="20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Não rejeitar a hipótese nula</a:t>
              </a:r>
              <a:endParaRPr lang="pt-B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323528" y="3507854"/>
            <a:ext cx="8625119" cy="1363721"/>
            <a:chOff x="323528" y="3507854"/>
            <a:chExt cx="8625119" cy="1363721"/>
          </a:xfrm>
        </p:grpSpPr>
        <p:sp>
          <p:nvSpPr>
            <p:cNvPr id="18" name="Retângulo 17"/>
            <p:cNvSpPr/>
            <p:nvPr/>
          </p:nvSpPr>
          <p:spPr>
            <a:xfrm>
              <a:off x="2300908" y="3635716"/>
              <a:ext cx="6647739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200" dirty="0"/>
                <a:t>Pelo fato </a:t>
              </a:r>
              <a:r>
                <a:rPr lang="pt-BR" sz="2200" dirty="0" smtClean="0"/>
                <a:t>da decisão </a:t>
              </a:r>
              <a:r>
                <a:rPr lang="pt-BR" sz="2200" dirty="0"/>
                <a:t>ser baseada em uma amostra e não </a:t>
              </a:r>
              <a:r>
                <a:rPr lang="pt-BR" sz="2200" dirty="0" smtClean="0"/>
                <a:t>na população inteira</a:t>
              </a:r>
              <a:r>
                <a:rPr lang="pt-BR" sz="2200" dirty="0"/>
                <a:t>, </a:t>
              </a:r>
              <a:r>
                <a:rPr lang="pt-BR" sz="2200" i="1" dirty="0">
                  <a:solidFill>
                    <a:schemeClr val="accent1"/>
                  </a:solidFill>
                </a:rPr>
                <a:t>há sempre a possibilidade de </a:t>
              </a:r>
              <a:r>
                <a:rPr lang="pt-BR" sz="2200" i="1" dirty="0" smtClean="0">
                  <a:solidFill>
                    <a:schemeClr val="accent1"/>
                  </a:solidFill>
                </a:rPr>
                <a:t>que tomemos </a:t>
              </a:r>
              <a:r>
                <a:rPr lang="pt-BR" sz="2200" i="1" dirty="0">
                  <a:solidFill>
                    <a:schemeClr val="accent1"/>
                  </a:solidFill>
                </a:rPr>
                <a:t>uma decisão errada</a:t>
              </a:r>
              <a:r>
                <a:rPr lang="pt-BR" sz="2200" dirty="0"/>
                <a:t>.</a:t>
              </a: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3507854"/>
              <a:ext cx="1937792" cy="1363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52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03598"/>
            <a:ext cx="7262874" cy="18976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49" y="2859782"/>
            <a:ext cx="5128976" cy="18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279365" y="1203598"/>
            <a:ext cx="86514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/>
              <a:t>●</a:t>
            </a:r>
            <a:r>
              <a:rPr lang="pt-BR" sz="2200" dirty="0" smtClean="0"/>
              <a:t> </a:t>
            </a:r>
            <a:r>
              <a:rPr lang="pt-BR" sz="2200" i="1" dirty="0" smtClean="0">
                <a:solidFill>
                  <a:srgbClr val="FF0000"/>
                </a:solidFill>
              </a:rPr>
              <a:t>Rejeitaremos </a:t>
            </a:r>
            <a:r>
              <a:rPr lang="pt-BR" sz="2200" i="1" dirty="0">
                <a:solidFill>
                  <a:srgbClr val="FF0000"/>
                </a:solidFill>
              </a:rPr>
              <a:t>a hipótese nula quando o valor da estatística </a:t>
            </a:r>
            <a:r>
              <a:rPr lang="pt-BR" sz="2200" i="1" dirty="0" smtClean="0">
                <a:solidFill>
                  <a:srgbClr val="FF0000"/>
                </a:solidFill>
              </a:rPr>
              <a:t>amostral </a:t>
            </a:r>
            <a:r>
              <a:rPr lang="pt-BR" sz="2200" i="1" dirty="0">
                <a:solidFill>
                  <a:srgbClr val="FF0000"/>
                </a:solidFill>
              </a:rPr>
              <a:t>for um valor incomum na distribuição </a:t>
            </a:r>
            <a:r>
              <a:rPr lang="pt-BR" sz="2200" i="1" dirty="0" smtClean="0">
                <a:solidFill>
                  <a:srgbClr val="FF0000"/>
                </a:solidFill>
              </a:rPr>
              <a:t>amostral </a:t>
            </a:r>
            <a:r>
              <a:rPr lang="pt-BR" sz="2200" dirty="0" smtClean="0"/>
              <a:t>(probabilidade de </a:t>
            </a:r>
            <a:r>
              <a:rPr lang="pt-BR" sz="2200" dirty="0"/>
              <a:t>0,05 </a:t>
            </a:r>
            <a:r>
              <a:rPr lang="pt-BR" sz="2200" dirty="0" smtClean="0"/>
              <a:t>ou menor).</a:t>
            </a:r>
            <a:endParaRPr lang="pt-BR" sz="2200" dirty="0"/>
          </a:p>
        </p:txBody>
      </p:sp>
      <p:sp>
        <p:nvSpPr>
          <p:cNvPr id="6" name="Retângulo 5"/>
          <p:cNvSpPr/>
          <p:nvPr/>
        </p:nvSpPr>
        <p:spPr>
          <a:xfrm>
            <a:off x="279365" y="231159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150" sz="2200" dirty="0"/>
              <a:t>● </a:t>
            </a:r>
            <a:r>
              <a:rPr lang="pt-BR" sz="2200" dirty="0" smtClean="0"/>
              <a:t>Quando </a:t>
            </a:r>
            <a:r>
              <a:rPr lang="pt-BR" sz="2200" dirty="0"/>
              <a:t>testes estatísticos são realizados, às vezes </a:t>
            </a:r>
            <a:r>
              <a:rPr lang="pt-BR" sz="2200" dirty="0" smtClean="0"/>
              <a:t>a ocorrência </a:t>
            </a:r>
            <a:r>
              <a:rPr lang="pt-BR" sz="2200" dirty="0"/>
              <a:t>de um evento incomum é caracterizada por uma </a:t>
            </a:r>
            <a:r>
              <a:rPr lang="pt-BR" sz="2200" dirty="0" smtClean="0"/>
              <a:t>probabilidade de </a:t>
            </a:r>
            <a:r>
              <a:rPr lang="pt-BR" sz="2200" dirty="0"/>
              <a:t>0,10 ou menor, 0,05 ou menor ou 0,01 ou menor.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4609847" y="2067694"/>
            <a:ext cx="4412813" cy="2308324"/>
            <a:chOff x="4609847" y="2067694"/>
            <a:chExt cx="4412813" cy="2308324"/>
          </a:xfrm>
        </p:grpSpPr>
        <p:sp>
          <p:nvSpPr>
            <p:cNvPr id="10" name="Retângulo 9"/>
            <p:cNvSpPr/>
            <p:nvPr/>
          </p:nvSpPr>
          <p:spPr>
            <a:xfrm>
              <a:off x="4626215" y="2067694"/>
              <a:ext cx="43964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/>
                <a:t>                                                  Pelo </a:t>
              </a:r>
              <a:r>
                <a:rPr lang="pt-BR" dirty="0"/>
                <a:t>fato de</a:t>
              </a:r>
            </a:p>
            <a:p>
              <a:r>
                <a:rPr lang="pt-BR" dirty="0" smtClean="0"/>
                <a:t>                                                  haver </a:t>
              </a:r>
              <a:r>
                <a:rPr lang="pt-BR" dirty="0"/>
                <a:t>variação </a:t>
              </a:r>
              <a:endParaRPr lang="pt-BR" dirty="0" smtClean="0"/>
            </a:p>
            <a:p>
              <a:r>
                <a:rPr lang="pt-BR" dirty="0"/>
                <a:t> </a:t>
              </a:r>
              <a:r>
                <a:rPr lang="pt-BR" dirty="0" smtClean="0"/>
                <a:t>                                                 de </a:t>
              </a:r>
              <a:r>
                <a:rPr lang="pt-BR" dirty="0"/>
                <a:t>amostra para </a:t>
              </a:r>
              <a:r>
                <a:rPr lang="pt-BR" dirty="0" smtClean="0"/>
                <a:t>      </a:t>
              </a:r>
            </a:p>
            <a:p>
              <a:r>
                <a:rPr lang="pt-BR" dirty="0"/>
                <a:t> </a:t>
              </a:r>
              <a:r>
                <a:rPr lang="pt-BR" dirty="0" smtClean="0"/>
                <a:t>                                                 amostra</a:t>
              </a:r>
              <a:r>
                <a:rPr lang="pt-BR" dirty="0"/>
                <a:t>, sempre </a:t>
              </a:r>
              <a:r>
                <a:rPr lang="pt-BR" dirty="0" smtClean="0"/>
                <a:t>     </a:t>
              </a:r>
            </a:p>
            <a:p>
              <a:r>
                <a:rPr lang="pt-BR" dirty="0"/>
                <a:t> </a:t>
              </a:r>
              <a:r>
                <a:rPr lang="pt-BR" dirty="0" smtClean="0"/>
                <a:t>                                                 há uma                   </a:t>
              </a:r>
            </a:p>
            <a:p>
              <a:r>
                <a:rPr lang="pt-BR" dirty="0"/>
                <a:t> </a:t>
              </a:r>
              <a:r>
                <a:rPr lang="pt-BR" dirty="0" smtClean="0"/>
                <a:t>                                                 possibilidade</a:t>
              </a:r>
              <a:endParaRPr lang="pt-BR" dirty="0"/>
            </a:p>
            <a:p>
              <a:r>
                <a:rPr lang="pt-BR" dirty="0"/>
                <a:t>de que você rejeite a hipótese nula quando ela é, na realidade, verdadeira.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847" y="2067694"/>
              <a:ext cx="2705100" cy="1695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5889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7" y="1131590"/>
            <a:ext cx="7262874" cy="2179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2526" y="3435846"/>
                <a:ext cx="878497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 smtClean="0"/>
                  <a:t>●</a:t>
                </a:r>
                <a:r>
                  <a:rPr lang="pt-BR" sz="2200" dirty="0" smtClean="0"/>
                  <a:t> Estabelecendo-se o nível de significância em um valor pequeno, nosso desejo é </a:t>
                </a:r>
                <a:r>
                  <a:rPr lang="pt-BR" sz="2200" dirty="0"/>
                  <a:t>que a probabilidade de rejeitar uma hipótese nula verdadeira seja </a:t>
                </a:r>
                <a:r>
                  <a:rPr lang="pt-BR" sz="2200" dirty="0" smtClean="0"/>
                  <a:t>pequena. Os </a:t>
                </a:r>
                <a:r>
                  <a:rPr lang="pt-BR" sz="2200" dirty="0"/>
                  <a:t>três níveis de significância usuais são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=0,10</m:t>
                    </m:r>
                  </m:oMath>
                </a14:m>
                <a:r>
                  <a:rPr lang="pt-BR" sz="2200" dirty="0" smtClean="0"/>
                  <a:t>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pt-BR" sz="2200" dirty="0" smtClean="0"/>
                  <a:t> e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26" y="3435846"/>
                <a:ext cx="8784976" cy="1446550"/>
              </a:xfrm>
              <a:prstGeom prst="rect">
                <a:avLst/>
              </a:prstGeom>
              <a:blipFill>
                <a:blip r:embed="rId4"/>
                <a:stretch>
                  <a:fillRect l="-902" t="-2954" b="-7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8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25200"/>
                <a:ext cx="878497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 smtClean="0"/>
                  <a:t>●</a:t>
                </a:r>
                <a:r>
                  <a:rPr lang="pt-BR" sz="2200" dirty="0"/>
                  <a:t> </a:t>
                </a:r>
                <a:r>
                  <a:rPr lang="pt-BR" sz="2200" dirty="0" smtClean="0"/>
                  <a:t>O próximo </a:t>
                </a:r>
                <a:r>
                  <a:rPr lang="pt-BR" sz="2200" dirty="0"/>
                  <a:t>passo em um teste de hipótese é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obter </a:t>
                </a:r>
                <a:r>
                  <a:rPr lang="pt-BR" sz="2200" i="1" dirty="0" smtClean="0">
                    <a:solidFill>
                      <a:srgbClr val="FF0000"/>
                    </a:solidFill>
                  </a:rPr>
                  <a:t>uma amostra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aleatória </a:t>
                </a:r>
                <a:r>
                  <a:rPr lang="pt-BR" sz="2200" dirty="0"/>
                  <a:t>da população e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calcular as estatísticas amostrais </a:t>
                </a:r>
                <a:r>
                  <a:rPr lang="pt-BR" sz="2200" dirty="0"/>
                  <a:t>de </a:t>
                </a:r>
                <a:r>
                  <a:rPr lang="pt-BR" sz="2200" dirty="0" smtClean="0"/>
                  <a:t>interesse </a:t>
                </a:r>
                <a:r>
                  <a:rPr lang="pt-BR" sz="2200" dirty="0"/>
                  <a:t>(tais como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 smtClean="0"/>
                  <a:t>), </a:t>
                </a:r>
                <a:r>
                  <a:rPr lang="pt-BR" sz="2200" dirty="0"/>
                  <a:t>correspondentes aos </a:t>
                </a:r>
                <a:r>
                  <a:rPr lang="pt-BR" sz="2200" dirty="0" smtClean="0"/>
                  <a:t>parâmetros na </a:t>
                </a:r>
                <a:r>
                  <a:rPr lang="pt-BR" sz="2200" dirty="0"/>
                  <a:t>hipótese nula </a:t>
                </a:r>
                <a:r>
                  <a:rPr lang="pt-BR" sz="2200" dirty="0" smtClean="0"/>
                  <a:t>(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 smtClean="0"/>
                  <a:t>).</a:t>
                </a:r>
                <a:endParaRPr lang="pt-BR" sz="220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25200"/>
                <a:ext cx="8784976" cy="1107996"/>
              </a:xfrm>
              <a:prstGeom prst="rect">
                <a:avLst/>
              </a:prstGeom>
              <a:blipFill>
                <a:blip r:embed="rId3"/>
                <a:stretch>
                  <a:fillRect l="-902" t="-3867" r="-1318" b="-104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/>
          <p:cNvGrpSpPr/>
          <p:nvPr/>
        </p:nvGrpSpPr>
        <p:grpSpPr>
          <a:xfrm>
            <a:off x="3157473" y="1542374"/>
            <a:ext cx="4068927" cy="1038161"/>
            <a:chOff x="3157473" y="1542374"/>
            <a:chExt cx="4068927" cy="1038161"/>
          </a:xfrm>
        </p:grpSpPr>
        <p:sp>
          <p:nvSpPr>
            <p:cNvPr id="5" name="Retângulo Arredondado 4"/>
            <p:cNvSpPr/>
            <p:nvPr/>
          </p:nvSpPr>
          <p:spPr>
            <a:xfrm>
              <a:off x="3275856" y="1542374"/>
              <a:ext cx="2520280" cy="288032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 5"/>
            <p:cNvSpPr/>
            <p:nvPr/>
          </p:nvSpPr>
          <p:spPr>
            <a:xfrm>
              <a:off x="3157473" y="1830405"/>
              <a:ext cx="493035" cy="565463"/>
            </a:xfrm>
            <a:custGeom>
              <a:avLst/>
              <a:gdLst>
                <a:gd name="connsiteX0" fmla="*/ 209500 w 493035"/>
                <a:gd name="connsiteY0" fmla="*/ 0 h 574158"/>
                <a:gd name="connsiteX1" fmla="*/ 32290 w 493035"/>
                <a:gd name="connsiteY1" fmla="*/ 92148 h 574158"/>
                <a:gd name="connsiteX2" fmla="*/ 46467 w 493035"/>
                <a:gd name="connsiteY2" fmla="*/ 482009 h 574158"/>
                <a:gd name="connsiteX3" fmla="*/ 493035 w 493035"/>
                <a:gd name="connsiteY3" fmla="*/ 574158 h 57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35" h="574158">
                  <a:moveTo>
                    <a:pt x="209500" y="0"/>
                  </a:moveTo>
                  <a:cubicBezTo>
                    <a:pt x="134481" y="5906"/>
                    <a:pt x="59462" y="11813"/>
                    <a:pt x="32290" y="92148"/>
                  </a:cubicBezTo>
                  <a:cubicBezTo>
                    <a:pt x="5118" y="172483"/>
                    <a:pt x="-30324" y="401674"/>
                    <a:pt x="46467" y="482009"/>
                  </a:cubicBezTo>
                  <a:cubicBezTo>
                    <a:pt x="123258" y="562344"/>
                    <a:pt x="308146" y="568251"/>
                    <a:pt x="493035" y="574158"/>
                  </a:cubicBezTo>
                </a:path>
              </a:pathLst>
            </a:custGeom>
            <a:noFill/>
            <a:ln w="31750"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570976" y="2211203"/>
              <a:ext cx="3655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i="1" dirty="0" smtClean="0">
                  <a:solidFill>
                    <a:schemeClr val="tx2"/>
                  </a:solidFill>
                </a:rPr>
                <a:t>Estatística de teste (variável de teste)</a:t>
              </a:r>
              <a:endParaRPr lang="pt-BR" i="1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9512" y="2571750"/>
                <a:ext cx="879548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 smtClean="0"/>
                  <a:t>●</a:t>
                </a:r>
                <a:r>
                  <a:rPr lang="pt-BR" sz="2200" dirty="0"/>
                  <a:t> </a:t>
                </a:r>
                <a:r>
                  <a:rPr lang="pt-BR" sz="2200" dirty="0" smtClean="0"/>
                  <a:t>Sob </a:t>
                </a:r>
                <a:r>
                  <a:rPr lang="pt-BR" sz="2200" dirty="0"/>
                  <a:t>a suposição de que </a:t>
                </a:r>
                <a:r>
                  <a:rPr lang="pt-BR" sz="2200" dirty="0" smtClean="0"/>
                  <a:t>a hipótese </a:t>
                </a:r>
                <a:r>
                  <a:rPr lang="pt-BR" sz="2200" dirty="0"/>
                  <a:t>nula é verdadeira,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o valor específico da estatística de teste é </a:t>
                </a:r>
                <a:r>
                  <a:rPr lang="pt-BR" sz="2200" i="1" dirty="0" smtClean="0">
                    <a:solidFill>
                      <a:srgbClr val="FF0000"/>
                    </a:solidFill>
                  </a:rPr>
                  <a:t>então transformado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em uma estatística de teste padronizada</a:t>
                </a:r>
                <a:r>
                  <a:rPr lang="pt-BR" sz="2200" dirty="0"/>
                  <a:t>, tal como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200" dirty="0"/>
                  <a:t>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200" dirty="0" smtClean="0"/>
                  <a:t>, </a:t>
                </a:r>
                <a:r>
                  <a:rPr lang="pt-BR" sz="2200" dirty="0"/>
                  <a:t>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 smtClean="0"/>
                  <a:t>.</a:t>
                </a:r>
                <a:endParaRPr lang="pt-BR" sz="2200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71750"/>
                <a:ext cx="8795486" cy="1107996"/>
              </a:xfrm>
              <a:prstGeom prst="rect">
                <a:avLst/>
              </a:prstGeom>
              <a:blipFill>
                <a:blip r:embed="rId4"/>
                <a:stretch>
                  <a:fillRect l="-901" t="-3846" r="-1178" b="-9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grupar 11"/>
          <p:cNvGrpSpPr/>
          <p:nvPr/>
        </p:nvGrpSpPr>
        <p:grpSpPr>
          <a:xfrm>
            <a:off x="161824" y="3287007"/>
            <a:ext cx="6354392" cy="1144026"/>
            <a:chOff x="3214363" y="1468981"/>
            <a:chExt cx="6354392" cy="1144026"/>
          </a:xfrm>
        </p:grpSpPr>
        <p:sp>
          <p:nvSpPr>
            <p:cNvPr id="13" name="Retângulo Arredondado 12"/>
            <p:cNvSpPr/>
            <p:nvPr/>
          </p:nvSpPr>
          <p:spPr>
            <a:xfrm>
              <a:off x="3275856" y="1468981"/>
              <a:ext cx="1468363" cy="392290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3214363" y="1861271"/>
              <a:ext cx="493035" cy="574158"/>
            </a:xfrm>
            <a:custGeom>
              <a:avLst/>
              <a:gdLst>
                <a:gd name="connsiteX0" fmla="*/ 209500 w 493035"/>
                <a:gd name="connsiteY0" fmla="*/ 0 h 574158"/>
                <a:gd name="connsiteX1" fmla="*/ 32290 w 493035"/>
                <a:gd name="connsiteY1" fmla="*/ 92148 h 574158"/>
                <a:gd name="connsiteX2" fmla="*/ 46467 w 493035"/>
                <a:gd name="connsiteY2" fmla="*/ 482009 h 574158"/>
                <a:gd name="connsiteX3" fmla="*/ 493035 w 493035"/>
                <a:gd name="connsiteY3" fmla="*/ 574158 h 57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35" h="574158">
                  <a:moveTo>
                    <a:pt x="209500" y="0"/>
                  </a:moveTo>
                  <a:cubicBezTo>
                    <a:pt x="134481" y="5906"/>
                    <a:pt x="59462" y="11813"/>
                    <a:pt x="32290" y="92148"/>
                  </a:cubicBezTo>
                  <a:cubicBezTo>
                    <a:pt x="5118" y="172483"/>
                    <a:pt x="-30324" y="401674"/>
                    <a:pt x="46467" y="482009"/>
                  </a:cubicBezTo>
                  <a:cubicBezTo>
                    <a:pt x="123258" y="562344"/>
                    <a:pt x="308146" y="568251"/>
                    <a:pt x="493035" y="574158"/>
                  </a:cubicBezTo>
                </a:path>
              </a:pathLst>
            </a:custGeom>
            <a:noFill/>
            <a:ln w="31750"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3642835" y="2243675"/>
              <a:ext cx="59259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i="1" dirty="0" smtClean="0">
                  <a:solidFill>
                    <a:schemeClr val="tx2"/>
                  </a:solidFill>
                </a:rPr>
                <a:t>Tomada </a:t>
              </a:r>
              <a:r>
                <a:rPr lang="pt-BR" i="1" dirty="0">
                  <a:solidFill>
                    <a:schemeClr val="tx2"/>
                  </a:solidFill>
                </a:rPr>
                <a:t>de </a:t>
              </a:r>
              <a:r>
                <a:rPr lang="pt-BR" i="1" dirty="0" smtClean="0">
                  <a:solidFill>
                    <a:schemeClr val="tx2"/>
                  </a:solidFill>
                </a:rPr>
                <a:t>decisão sobre a rejeição ou não </a:t>
              </a:r>
              <a:r>
                <a:rPr lang="pt-BR" i="1" dirty="0">
                  <a:solidFill>
                    <a:schemeClr val="tx2"/>
                  </a:solidFill>
                </a:rPr>
                <a:t>da hipótese </a:t>
              </a:r>
              <a:r>
                <a:rPr lang="pt-BR" i="1" dirty="0" smtClean="0">
                  <a:solidFill>
                    <a:schemeClr val="tx2"/>
                  </a:solidFill>
                </a:rPr>
                <a:t>nula</a:t>
              </a:r>
              <a:endParaRPr lang="pt-BR" i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629895"/>
            <a:ext cx="2354964" cy="12329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776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479489"/>
                  </p:ext>
                </p:extLst>
              </p:nvPr>
            </p:nvGraphicFramePr>
            <p:xfrm>
              <a:off x="827584" y="1275606"/>
              <a:ext cx="7560840" cy="1746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3071560084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54607990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475038166"/>
                        </a:ext>
                      </a:extLst>
                    </a:gridCol>
                  </a:tblGrid>
                  <a:tr h="6663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baseline="0" dirty="0" smtClean="0"/>
                        </a:p>
                        <a:p>
                          <a:pPr algn="ctr"/>
                          <a:r>
                            <a:rPr lang="pt-BR" baseline="0" dirty="0" smtClean="0"/>
                            <a:t>populacional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</a:p>
                        <a:p>
                          <a:pPr algn="ctr"/>
                          <a:r>
                            <a:rPr lang="pt-BR" baseline="0" dirty="0" smtClean="0"/>
                            <a:t>padronizada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85243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pt-BR" dirty="0" smtClean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pt-BR" dirty="0" smtClean="0"/>
                            <a:t> conhecido)</a:t>
                          </a:r>
                          <a:r>
                            <a:rPr lang="pt-BR" baseline="0" dirty="0" smtClean="0"/>
                            <a:t> ;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pt-BR" dirty="0" smtClean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pt-BR" dirty="0" smtClean="0"/>
                            <a:t> desconhecido)</a:t>
                          </a:r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316778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253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479489"/>
                  </p:ext>
                </p:extLst>
              </p:nvPr>
            </p:nvGraphicFramePr>
            <p:xfrm>
              <a:off x="827584" y="1275606"/>
              <a:ext cx="7560840" cy="1746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3071560084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54607990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475038166"/>
                        </a:ext>
                      </a:extLst>
                    </a:gridCol>
                  </a:tblGrid>
                  <a:tr h="6663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baseline="0" dirty="0" smtClean="0"/>
                        </a:p>
                        <a:p>
                          <a:pPr algn="ctr"/>
                          <a:r>
                            <a:rPr lang="pt-BR" baseline="0" dirty="0" smtClean="0"/>
                            <a:t>populacional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</a:p>
                        <a:p>
                          <a:pPr algn="ctr"/>
                          <a:r>
                            <a:rPr lang="pt-BR" baseline="0" dirty="0" smtClean="0"/>
                            <a:t>padronizada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85243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8" t="-130682" r="-35808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592" t="-130682" r="-183965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246" t="-130682" r="-638" b="-1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16778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8" t="-228090" r="-35808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592" t="-228090" r="-183965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246" t="-228090" r="-638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2538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84" y="3126550"/>
            <a:ext cx="721714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31590"/>
                <a:ext cx="879548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 smtClean="0"/>
                  <a:t>●</a:t>
                </a:r>
                <a:r>
                  <a:rPr lang="pt-BR" sz="2200" dirty="0" smtClean="0"/>
                  <a:t> O </a:t>
                </a:r>
                <a:r>
                  <a:rPr lang="pt-BR" sz="2200" dirty="0"/>
                  <a:t>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de um teste de hipótese depende da natureza do teste. Há três</a:t>
                </a:r>
              </a:p>
              <a:p>
                <a:r>
                  <a:rPr lang="pt-BR" sz="2200" dirty="0" smtClean="0"/>
                  <a:t>tipos: </a:t>
                </a:r>
                <a:r>
                  <a:rPr lang="pt-BR" sz="2200" i="1" dirty="0" smtClean="0">
                    <a:solidFill>
                      <a:srgbClr val="FF0000"/>
                    </a:solidFill>
                  </a:rPr>
                  <a:t>teste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unilateral à esquerda, unilateral à </a:t>
                </a:r>
                <a:r>
                  <a:rPr lang="pt-BR" sz="2200" i="1" dirty="0" smtClean="0">
                    <a:solidFill>
                      <a:srgbClr val="FF0000"/>
                    </a:solidFill>
                  </a:rPr>
                  <a:t>direita e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bilateral</a:t>
                </a:r>
                <a:r>
                  <a:rPr lang="pt-BR" sz="2200" dirty="0"/>
                  <a:t>. O tipo </a:t>
                </a:r>
                <a:r>
                  <a:rPr lang="pt-BR" sz="2200" dirty="0" smtClean="0"/>
                  <a:t>depende </a:t>
                </a:r>
                <a:r>
                  <a:rPr lang="pt-BR" sz="2200" dirty="0"/>
                  <a:t>da localização da região da </a:t>
                </a:r>
                <a:r>
                  <a:rPr lang="pt-BR" sz="2200" dirty="0" smtClean="0"/>
                  <a:t>distribuição amostral </a:t>
                </a:r>
                <a:r>
                  <a:rPr lang="pt-BR" sz="2200" dirty="0"/>
                  <a:t>que favorece a rejeição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200" dirty="0" smtClean="0"/>
                  <a:t>. </a:t>
                </a:r>
                <a:r>
                  <a:rPr lang="pt-BR" sz="2200" dirty="0"/>
                  <a:t>Essa região é indicada pela </a:t>
                </a:r>
                <a:r>
                  <a:rPr lang="pt-BR" sz="2200" dirty="0" smtClean="0"/>
                  <a:t>hipótese alternativa</a:t>
                </a:r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31590"/>
                <a:ext cx="8795486" cy="1446550"/>
              </a:xfrm>
              <a:prstGeom prst="rect">
                <a:avLst/>
              </a:prstGeom>
              <a:blipFill>
                <a:blip r:embed="rId3"/>
                <a:stretch>
                  <a:fillRect l="-901" t="-2954" b="-7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Agrupar 8"/>
          <p:cNvGrpSpPr/>
          <p:nvPr/>
        </p:nvGrpSpPr>
        <p:grpSpPr>
          <a:xfrm>
            <a:off x="166706" y="2740654"/>
            <a:ext cx="8642042" cy="2073882"/>
            <a:chOff x="166706" y="2740654"/>
            <a:chExt cx="8642042" cy="207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4"/>
                <p:cNvSpPr/>
                <p:nvPr/>
              </p:nvSpPr>
              <p:spPr>
                <a:xfrm>
                  <a:off x="166706" y="2885043"/>
                  <a:ext cx="3456384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pt-BR" sz="2200" dirty="0" smtClean="0">
                      <a:solidFill>
                        <a:srgbClr val="FF0000"/>
                      </a:solidFill>
                    </a:rPr>
                    <a:t>❶</a:t>
                  </a:r>
                  <a:r>
                    <a:rPr lang="pt-BR" sz="2200" dirty="0"/>
                    <a:t> 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 smtClean="0"/>
                    <a:t> </a:t>
                  </a:r>
                  <a:r>
                    <a:rPr lang="pt-BR" sz="2200" dirty="0"/>
                    <a:t>contém o símbolo “menor que” (&lt;), então </a:t>
                  </a:r>
                  <a:r>
                    <a:rPr lang="pt-BR" sz="2200" dirty="0" smtClean="0"/>
                    <a:t>o teste </a:t>
                  </a:r>
                  <a:r>
                    <a:rPr lang="pt-BR" sz="2200" dirty="0"/>
                    <a:t>de hipótese é um teste unilateral à </a:t>
                  </a:r>
                  <a:r>
                    <a:rPr lang="pt-BR" sz="2200" dirty="0" smtClean="0"/>
                    <a:t>esquerda.</a:t>
                  </a:r>
                  <a:endParaRPr lang="pt-BR" sz="2200" dirty="0"/>
                </a:p>
              </p:txBody>
            </p:sp>
          </mc:Choice>
          <mc:Fallback xmlns="">
            <p:sp>
              <p:nvSpPr>
                <p:cNvPr id="5" name="Retâ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6" y="2885043"/>
                  <a:ext cx="3456384" cy="1785104"/>
                </a:xfrm>
                <a:prstGeom prst="rect">
                  <a:avLst/>
                </a:prstGeom>
                <a:blipFill>
                  <a:blip r:embed="rId4"/>
                  <a:stretch>
                    <a:fillRect l="-2293" t="-2048" r="-2822" b="-614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5"/>
            <a:srcRect l="14568"/>
            <a:stretch/>
          </p:blipFill>
          <p:spPr>
            <a:xfrm>
              <a:off x="3635896" y="2740654"/>
              <a:ext cx="5172852" cy="2073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6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174919" y="1203598"/>
            <a:ext cx="7976912" cy="1879480"/>
            <a:chOff x="166706" y="1173958"/>
            <a:chExt cx="7976912" cy="1879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4"/>
                <p:cNvSpPr/>
                <p:nvPr/>
              </p:nvSpPr>
              <p:spPr>
                <a:xfrm>
                  <a:off x="166706" y="1268334"/>
                  <a:ext cx="361320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 smtClean="0">
                      <a:solidFill>
                        <a:srgbClr val="FF0000"/>
                      </a:solidFill>
                    </a:rPr>
                    <a:t>❷</a:t>
                  </a:r>
                  <a:r>
                    <a:rPr lang="pt-BR" sz="2200" dirty="0" smtClean="0"/>
                    <a:t> </a:t>
                  </a:r>
                  <a:r>
                    <a:rPr lang="pt-BR" sz="2200" dirty="0"/>
                    <a:t>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 smtClean="0"/>
                    <a:t> </a:t>
                  </a:r>
                  <a:r>
                    <a:rPr lang="pt-BR" sz="2200" dirty="0"/>
                    <a:t>contém o símbolo “</a:t>
                  </a:r>
                  <a:r>
                    <a:rPr lang="pt-BR" sz="2200" dirty="0" smtClean="0"/>
                    <a:t>maior </a:t>
                  </a:r>
                  <a:r>
                    <a:rPr lang="pt-BR" sz="2200" dirty="0"/>
                    <a:t>que” </a:t>
                  </a:r>
                  <a:r>
                    <a:rPr lang="pt-BR" sz="2200" dirty="0" smtClean="0"/>
                    <a:t>(&gt;), </a:t>
                  </a:r>
                  <a:r>
                    <a:rPr lang="pt-BR" sz="2200" dirty="0"/>
                    <a:t>então </a:t>
                  </a:r>
                  <a:r>
                    <a:rPr lang="pt-BR" sz="2200" dirty="0" smtClean="0"/>
                    <a:t>o teste </a:t>
                  </a:r>
                  <a:r>
                    <a:rPr lang="pt-BR" sz="2200" dirty="0"/>
                    <a:t>de hipótese é um teste unilateral à </a:t>
                  </a:r>
                  <a:r>
                    <a:rPr lang="pt-BR" sz="2200" dirty="0" smtClean="0"/>
                    <a:t>direita.</a:t>
                  </a:r>
                  <a:endParaRPr lang="pt-BR" sz="2200" dirty="0"/>
                </a:p>
              </p:txBody>
            </p:sp>
          </mc:Choice>
          <mc:Fallback xmlns="">
            <p:sp>
              <p:nvSpPr>
                <p:cNvPr id="5" name="Retâ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6" y="1268334"/>
                  <a:ext cx="3613206" cy="1785104"/>
                </a:xfrm>
                <a:prstGeom prst="rect">
                  <a:avLst/>
                </a:prstGeom>
                <a:blipFill>
                  <a:blip r:embed="rId3"/>
                  <a:stretch>
                    <a:fillRect l="-2196" t="-2389" r="-2703" b="-580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622" y="1173958"/>
              <a:ext cx="4303996" cy="1691876"/>
            </a:xfrm>
            <a:prstGeom prst="rect">
              <a:avLst/>
            </a:prstGeom>
          </p:spPr>
        </p:pic>
      </p:grpSp>
      <p:grpSp>
        <p:nvGrpSpPr>
          <p:cNvPr id="13" name="Agrupar 12"/>
          <p:cNvGrpSpPr/>
          <p:nvPr/>
        </p:nvGrpSpPr>
        <p:grpSpPr>
          <a:xfrm>
            <a:off x="467544" y="3195303"/>
            <a:ext cx="8375171" cy="1785104"/>
            <a:chOff x="467544" y="3195303"/>
            <a:chExt cx="8375171" cy="1785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tângulo 9"/>
                <p:cNvSpPr/>
                <p:nvPr/>
              </p:nvSpPr>
              <p:spPr>
                <a:xfrm>
                  <a:off x="5229509" y="3195303"/>
                  <a:ext cx="361320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 smtClean="0">
                      <a:solidFill>
                        <a:srgbClr val="FF0000"/>
                      </a:solidFill>
                    </a:rPr>
                    <a:t>❸</a:t>
                  </a:r>
                  <a:r>
                    <a:rPr lang="pt-BR" sz="2200" dirty="0" smtClean="0"/>
                    <a:t> </a:t>
                  </a:r>
                  <a:r>
                    <a:rPr lang="pt-BR" sz="2200" dirty="0"/>
                    <a:t>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 smtClean="0"/>
                    <a:t> </a:t>
                  </a:r>
                  <a:r>
                    <a:rPr lang="pt-BR" sz="2200" dirty="0"/>
                    <a:t>contém o símbolo </a:t>
                  </a:r>
                  <a:r>
                    <a:rPr lang="pt-BR" sz="2200" dirty="0" smtClean="0"/>
                    <a:t>“diferente de</a:t>
                  </a:r>
                  <a:r>
                    <a:rPr lang="pt-BR" sz="2200" dirty="0"/>
                    <a:t>” </a:t>
                  </a:r>
                  <a:r>
                    <a:rPr lang="pt-BR" sz="2200" dirty="0" smtClean="0"/>
                    <a:t>(</a:t>
                  </a:r>
                  <a:r>
                    <a:rPr lang="en-150" sz="2200" dirty="0" smtClean="0">
                      <a:sym typeface="Symbol" panose="05050102010706020507" pitchFamily="18" charset="2"/>
                    </a:rPr>
                    <a:t></a:t>
                  </a:r>
                  <a:r>
                    <a:rPr lang="pt-BR" sz="2200" dirty="0" smtClean="0"/>
                    <a:t>), </a:t>
                  </a:r>
                  <a:r>
                    <a:rPr lang="pt-BR" sz="2200" dirty="0"/>
                    <a:t>então </a:t>
                  </a:r>
                  <a:r>
                    <a:rPr lang="pt-BR" sz="2200" dirty="0" smtClean="0"/>
                    <a:t>o teste </a:t>
                  </a:r>
                  <a:r>
                    <a:rPr lang="pt-BR" sz="2200" dirty="0"/>
                    <a:t>de hipótese é um teste </a:t>
                  </a:r>
                  <a:r>
                    <a:rPr lang="pt-BR" sz="2200" dirty="0" smtClean="0"/>
                    <a:t>bilateral.</a:t>
                  </a:r>
                  <a:endParaRPr lang="pt-BR" sz="2200" dirty="0"/>
                </a:p>
              </p:txBody>
            </p:sp>
          </mc:Choice>
          <mc:Fallback xmlns="">
            <p:sp>
              <p:nvSpPr>
                <p:cNvPr id="10" name="Retâ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509" y="3195303"/>
                  <a:ext cx="3613206" cy="1785104"/>
                </a:xfrm>
                <a:prstGeom prst="rect">
                  <a:avLst/>
                </a:prstGeom>
                <a:blipFill>
                  <a:blip r:embed="rId5"/>
                  <a:stretch>
                    <a:fillRect l="-2192" t="-2389" b="-614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544" y="3195303"/>
              <a:ext cx="4492617" cy="1760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Teste de Hipótese</a:t>
            </a:r>
            <a:endParaRPr lang="pt-BR" sz="4400" i="1" baseline="30000" dirty="0"/>
          </a:p>
        </p:txBody>
      </p:sp>
      <p:sp>
        <p:nvSpPr>
          <p:cNvPr id="5" name="Retângulo 4"/>
          <p:cNvSpPr/>
          <p:nvPr/>
        </p:nvSpPr>
        <p:spPr>
          <a:xfrm>
            <a:off x="251520" y="1131590"/>
            <a:ext cx="8629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>
                <a:solidFill>
                  <a:schemeClr val="tx1"/>
                </a:solidFill>
              </a:rPr>
              <a:t>●</a:t>
            </a:r>
            <a:r>
              <a:rPr lang="pt-BR" sz="2200" dirty="0"/>
              <a:t> </a:t>
            </a:r>
            <a:r>
              <a:rPr lang="pt-BR" sz="2200" dirty="0" smtClean="0"/>
              <a:t>Processo que </a:t>
            </a:r>
            <a:r>
              <a:rPr lang="pt-BR" sz="2200" dirty="0"/>
              <a:t>usa </a:t>
            </a:r>
            <a:r>
              <a:rPr lang="pt-BR" sz="2200" i="1" dirty="0">
                <a:solidFill>
                  <a:schemeClr val="accent1"/>
                </a:solidFill>
              </a:rPr>
              <a:t>estatísticas amostrais </a:t>
            </a:r>
            <a:r>
              <a:rPr lang="pt-BR" sz="2200" dirty="0"/>
              <a:t>para testar uma afirmação sobre o </a:t>
            </a:r>
            <a:r>
              <a:rPr lang="pt-BR" sz="2200" i="1" dirty="0" smtClean="0">
                <a:solidFill>
                  <a:schemeClr val="accent1"/>
                </a:solidFill>
              </a:rPr>
              <a:t>valor de </a:t>
            </a:r>
            <a:r>
              <a:rPr lang="pt-BR" sz="2200" i="1" dirty="0">
                <a:solidFill>
                  <a:schemeClr val="accent1"/>
                </a:solidFill>
              </a:rPr>
              <a:t>um parâmetro populacional</a:t>
            </a:r>
            <a:r>
              <a:rPr lang="pt-BR" sz="2200" dirty="0"/>
              <a:t>.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51520" y="2117055"/>
            <a:ext cx="6048672" cy="2460359"/>
            <a:chOff x="251520" y="2117055"/>
            <a:chExt cx="6048672" cy="2460359"/>
          </a:xfrm>
        </p:grpSpPr>
        <p:sp>
          <p:nvSpPr>
            <p:cNvPr id="14" name="Retângulo Arredondado 13"/>
            <p:cNvSpPr/>
            <p:nvPr/>
          </p:nvSpPr>
          <p:spPr>
            <a:xfrm>
              <a:off x="395536" y="2705206"/>
              <a:ext cx="5904656" cy="1872208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rgbClr val="FF0000"/>
                  </a:solidFill>
                </a:rPr>
                <a:t>Considere </a:t>
              </a:r>
              <a:r>
                <a:rPr lang="pt-BR" sz="2000" dirty="0">
                  <a:solidFill>
                    <a:srgbClr val="FF0000"/>
                  </a:solidFill>
                </a:rPr>
                <a:t>um fabricante que anuncia que seu novo </a:t>
              </a:r>
              <a:r>
                <a:rPr lang="pt-BR" sz="2000" dirty="0" smtClean="0">
                  <a:solidFill>
                    <a:srgbClr val="FF0000"/>
                  </a:solidFill>
                </a:rPr>
                <a:t>carro híbrido </a:t>
              </a:r>
              <a:r>
                <a:rPr lang="pt-BR" sz="2000" dirty="0">
                  <a:solidFill>
                    <a:srgbClr val="FF0000"/>
                  </a:solidFill>
                </a:rPr>
                <a:t>tem média de consumo de combustível de 50 milhas por galão. </a:t>
              </a:r>
              <a:r>
                <a:rPr lang="pt-BR" sz="2000" dirty="0" smtClean="0">
                  <a:solidFill>
                    <a:srgbClr val="FF0000"/>
                  </a:solidFill>
                </a:rPr>
                <a:t>Se você </a:t>
              </a:r>
              <a:r>
                <a:rPr lang="pt-BR" sz="2000" dirty="0">
                  <a:solidFill>
                    <a:srgbClr val="FF0000"/>
                  </a:solidFill>
                </a:rPr>
                <a:t>suspeitar que o consumo médio não é de 50 milhas por galão, </a:t>
              </a:r>
              <a:r>
                <a:rPr lang="pt-BR" sz="2000" dirty="0" smtClean="0">
                  <a:solidFill>
                    <a:srgbClr val="FF0000"/>
                  </a:solidFill>
                </a:rPr>
                <a:t>como você </a:t>
              </a:r>
              <a:r>
                <a:rPr lang="pt-BR" sz="2000" dirty="0">
                  <a:solidFill>
                    <a:srgbClr val="FF0000"/>
                  </a:solidFill>
                </a:rPr>
                <a:t>poderia mostrar que o anúncio é falso?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117055"/>
              <a:ext cx="1405445" cy="3721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818" y="2767081"/>
            <a:ext cx="2622688" cy="17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31590"/>
                <a:ext cx="879548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</a:t>
                </a:r>
                <a:r>
                  <a:rPr lang="pt-BR" sz="2200" dirty="0" smtClean="0"/>
                  <a:t>Quanto </a:t>
                </a:r>
                <a:r>
                  <a:rPr lang="pt-BR" sz="2200" dirty="0"/>
                  <a:t>menor o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do teste, mais evidência há para rejeitar a </a:t>
                </a:r>
                <a:r>
                  <a:rPr lang="pt-BR" sz="2200" dirty="0" smtClean="0"/>
                  <a:t>hipótese nula</a:t>
                </a:r>
                <a:r>
                  <a:rPr lang="pt-BR" sz="2200" dirty="0"/>
                  <a:t>. Um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muito pequeno indica um evento incomum. 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31590"/>
                <a:ext cx="8795486" cy="769441"/>
              </a:xfrm>
              <a:prstGeom prst="rect">
                <a:avLst/>
              </a:prstGeom>
              <a:blipFill>
                <a:blip r:embed="rId3"/>
                <a:stretch>
                  <a:fillRect l="-901" t="-5556" b="-150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Arredondado 13"/>
              <p:cNvSpPr/>
              <p:nvPr/>
            </p:nvSpPr>
            <p:spPr>
              <a:xfrm>
                <a:off x="1858914" y="2028355"/>
                <a:ext cx="5706673" cy="1080120"/>
              </a:xfrm>
              <a:prstGeom prst="round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dirty="0" smtClean="0">
                    <a:solidFill>
                      <a:srgbClr val="FF0000"/>
                    </a:solidFill>
                  </a:rPr>
                  <a:t>Mesmo </a:t>
                </a:r>
                <a:r>
                  <a:rPr lang="pt-BR" sz="2000" dirty="0">
                    <a:solidFill>
                      <a:srgbClr val="FF0000"/>
                    </a:solidFill>
                  </a:rPr>
                  <a:t>um valor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srgbClr val="FF0000"/>
                    </a:solidFill>
                  </a:rPr>
                  <a:t> muito baixo não constitui prova</a:t>
                </a:r>
              </a:p>
              <a:p>
                <a:pPr algn="ctr"/>
                <a:r>
                  <a:rPr lang="pt-BR" sz="2000" dirty="0">
                    <a:solidFill>
                      <a:srgbClr val="FF0000"/>
                    </a:solidFill>
                  </a:rPr>
                  <a:t>de que a hipótese nula é falsa, somente </a:t>
                </a:r>
                <a:r>
                  <a:rPr lang="pt-BR" sz="2000" dirty="0" smtClean="0">
                    <a:solidFill>
                      <a:srgbClr val="FF0000"/>
                    </a:solidFill>
                  </a:rPr>
                  <a:t>que </a:t>
                </a:r>
                <a:r>
                  <a:rPr lang="pt-BR" sz="2000" b="1" dirty="0" smtClean="0">
                    <a:solidFill>
                      <a:srgbClr val="FF0000"/>
                    </a:solidFill>
                  </a:rPr>
                  <a:t>provavelmente</a:t>
                </a:r>
                <a:r>
                  <a:rPr lang="pt-BR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pt-BR" sz="2000" dirty="0">
                    <a:solidFill>
                      <a:srgbClr val="FF0000"/>
                    </a:solidFill>
                  </a:rPr>
                  <a:t>é </a:t>
                </a:r>
                <a:r>
                  <a:rPr lang="pt-BR" sz="2000" dirty="0" smtClean="0">
                    <a:solidFill>
                      <a:srgbClr val="FF0000"/>
                    </a:solidFill>
                  </a:rPr>
                  <a:t>falsa!</a:t>
                </a:r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tângulo Arredondad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14" y="2028355"/>
                <a:ext cx="5706673" cy="1080120"/>
              </a:xfrm>
              <a:prstGeom prst="roundRect">
                <a:avLst/>
              </a:prstGeom>
              <a:blipFill>
                <a:blip r:embed="rId4"/>
                <a:stretch>
                  <a:fillRect b="-4945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Agrupar 15"/>
          <p:cNvGrpSpPr/>
          <p:nvPr/>
        </p:nvGrpSpPr>
        <p:grpSpPr>
          <a:xfrm>
            <a:off x="274312" y="3327845"/>
            <a:ext cx="8586638" cy="1554697"/>
            <a:chOff x="274312" y="3327845"/>
            <a:chExt cx="8586638" cy="1554697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51" y="3327845"/>
              <a:ext cx="7018999" cy="1554697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312" y="3336881"/>
              <a:ext cx="1405445" cy="372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5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 smtClean="0">
                <a:solidFill>
                  <a:srgbClr val="FF0000"/>
                </a:solidFill>
              </a:rPr>
              <a:t>❶</a:t>
            </a:r>
            <a:r>
              <a:rPr lang="pt-BR" sz="2200" dirty="0"/>
              <a:t> Uma concessionária de automóveis anuncia que o tempo médio</a:t>
            </a:r>
          </a:p>
          <a:p>
            <a:r>
              <a:rPr lang="pt-BR" sz="2200" dirty="0"/>
              <a:t>para uma troca de óleo é menor que 15 minutos.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95686"/>
            <a:ext cx="6462662" cy="1234612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251520" y="2612992"/>
            <a:ext cx="3528392" cy="1425437"/>
            <a:chOff x="251520" y="2612992"/>
            <a:chExt cx="3528392" cy="1425437"/>
          </a:xfrm>
        </p:grpSpPr>
        <p:sp>
          <p:nvSpPr>
            <p:cNvPr id="6" name="Retângulo Arredondado 5"/>
            <p:cNvSpPr/>
            <p:nvPr/>
          </p:nvSpPr>
          <p:spPr>
            <a:xfrm>
              <a:off x="251520" y="2612992"/>
              <a:ext cx="1440160" cy="39080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 Dobrada 10"/>
            <p:cNvSpPr/>
            <p:nvPr/>
          </p:nvSpPr>
          <p:spPr>
            <a:xfrm flipV="1">
              <a:off x="300507" y="3147814"/>
              <a:ext cx="648072" cy="648072"/>
            </a:xfrm>
            <a:prstGeom prst="bentArrow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948578" y="3392098"/>
              <a:ext cx="28313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solidFill>
                    <a:srgbClr val="FF0000"/>
                  </a:solidFill>
                </a:rPr>
                <a:t>Teste </a:t>
              </a:r>
              <a:r>
                <a:rPr lang="pt-BR" dirty="0">
                  <a:solidFill>
                    <a:srgbClr val="FF0000"/>
                  </a:solidFill>
                </a:rPr>
                <a:t>de </a:t>
              </a:r>
              <a:r>
                <a:rPr lang="pt-BR" dirty="0" smtClean="0">
                  <a:solidFill>
                    <a:srgbClr val="FF0000"/>
                  </a:solidFill>
                </a:rPr>
                <a:t>hipótese unilateral</a:t>
              </a:r>
              <a:endParaRPr lang="pt-BR" dirty="0">
                <a:solidFill>
                  <a:srgbClr val="FF0000"/>
                </a:solidFill>
              </a:endParaRPr>
            </a:p>
            <a:p>
              <a:r>
                <a:rPr lang="pt-BR" dirty="0">
                  <a:solidFill>
                    <a:srgbClr val="FF0000"/>
                  </a:solidFill>
                </a:rPr>
                <a:t>à esquerda</a:t>
              </a:r>
            </a:p>
          </p:txBody>
        </p:sp>
      </p:grp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t="3937"/>
          <a:stretch/>
        </p:blipFill>
        <p:spPr>
          <a:xfrm>
            <a:off x="4139952" y="3176059"/>
            <a:ext cx="4755544" cy="17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>
                <a:solidFill>
                  <a:srgbClr val="FF0000"/>
                </a:solidFill>
              </a:rPr>
              <a:t>❷</a:t>
            </a:r>
            <a:r>
              <a:rPr lang="pt-BR" sz="2200" dirty="0"/>
              <a:t> Uma companhia anuncia que a vida útil média de seus fornos é </a:t>
            </a:r>
            <a:r>
              <a:rPr lang="pt-BR" sz="2200" dirty="0" smtClean="0"/>
              <a:t>superior a </a:t>
            </a:r>
            <a:r>
              <a:rPr lang="pt-BR" sz="2200" dirty="0"/>
              <a:t>18 anos.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7" y="2016252"/>
            <a:ext cx="6439798" cy="1021222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308224" y="2629145"/>
            <a:ext cx="3528392" cy="1425437"/>
            <a:chOff x="251520" y="2612992"/>
            <a:chExt cx="3528392" cy="1425437"/>
          </a:xfrm>
        </p:grpSpPr>
        <p:sp>
          <p:nvSpPr>
            <p:cNvPr id="6" name="Retângulo Arredondado 5"/>
            <p:cNvSpPr/>
            <p:nvPr/>
          </p:nvSpPr>
          <p:spPr>
            <a:xfrm>
              <a:off x="251520" y="2612992"/>
              <a:ext cx="1550690" cy="39080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 Dobrada 10"/>
            <p:cNvSpPr/>
            <p:nvPr/>
          </p:nvSpPr>
          <p:spPr>
            <a:xfrm flipV="1">
              <a:off x="300507" y="3147814"/>
              <a:ext cx="648072" cy="648072"/>
            </a:xfrm>
            <a:prstGeom prst="bentArrow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948578" y="3392098"/>
              <a:ext cx="28313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solidFill>
                    <a:srgbClr val="FF0000"/>
                  </a:solidFill>
                </a:rPr>
                <a:t>Teste </a:t>
              </a:r>
              <a:r>
                <a:rPr lang="pt-BR" dirty="0">
                  <a:solidFill>
                    <a:srgbClr val="FF0000"/>
                  </a:solidFill>
                </a:rPr>
                <a:t>de </a:t>
              </a:r>
              <a:r>
                <a:rPr lang="pt-BR" dirty="0" smtClean="0">
                  <a:solidFill>
                    <a:srgbClr val="FF0000"/>
                  </a:solidFill>
                </a:rPr>
                <a:t>hipótese unilateral</a:t>
              </a:r>
              <a:endParaRPr lang="pt-BR" dirty="0">
                <a:solidFill>
                  <a:srgbClr val="FF0000"/>
                </a:solidFill>
              </a:endParaRPr>
            </a:p>
            <a:p>
              <a:r>
                <a:rPr lang="pt-BR" dirty="0">
                  <a:solidFill>
                    <a:srgbClr val="FF0000"/>
                  </a:solidFill>
                </a:rPr>
                <a:t>à </a:t>
              </a:r>
              <a:r>
                <a:rPr lang="pt-BR" dirty="0" smtClean="0">
                  <a:solidFill>
                    <a:srgbClr val="FF0000"/>
                  </a:solidFill>
                </a:rPr>
                <a:t>direita</a:t>
              </a:r>
              <a:endParaRPr lang="pt-BR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23" y="3039614"/>
            <a:ext cx="4633606" cy="18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000" dirty="0"/>
              <a:t>Tomando uma decisão </a:t>
            </a:r>
            <a:r>
              <a:rPr lang="pt-BR" sz="3000" dirty="0" smtClean="0"/>
              <a:t>e interpretando-a</a:t>
            </a:r>
            <a:endParaRPr lang="pt-BR" sz="3000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77048"/>
            <a:ext cx="7255253" cy="1958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687" y="2715766"/>
            <a:ext cx="7247631" cy="20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 smtClean="0"/>
              <a:t>Passos para o teste de hipótese</a:t>
            </a:r>
            <a:endParaRPr lang="pt-BR" sz="4000" i="1" dirty="0"/>
          </a:p>
        </p:txBody>
      </p:sp>
      <p:sp>
        <p:nvSpPr>
          <p:cNvPr id="14" name="Retângulo 13"/>
          <p:cNvSpPr/>
          <p:nvPr/>
        </p:nvSpPr>
        <p:spPr>
          <a:xfrm>
            <a:off x="167978" y="1203598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>
                <a:solidFill>
                  <a:srgbClr val="FF0000"/>
                </a:solidFill>
              </a:rPr>
              <a:t>❶</a:t>
            </a:r>
            <a:r>
              <a:rPr lang="pt-BR" sz="2200" dirty="0"/>
              <a:t> Expresse a afirmação verbal e matematicamente. Identifique </a:t>
            </a:r>
            <a:r>
              <a:rPr lang="pt-BR" sz="2200" dirty="0" smtClean="0"/>
              <a:t>as hipóteses nula </a:t>
            </a:r>
            <a:r>
              <a:rPr lang="pt-BR" sz="2200" dirty="0"/>
              <a:t>e alternativa.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67978" y="1973619"/>
            <a:ext cx="87234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>
                <a:solidFill>
                  <a:srgbClr val="FF0000"/>
                </a:solidFill>
              </a:rPr>
              <a:t>❷</a:t>
            </a:r>
            <a:r>
              <a:rPr lang="pt-BR" sz="2200" dirty="0" smtClean="0"/>
              <a:t> Especifique o nível de significância.</a:t>
            </a:r>
            <a:endParaRPr lang="pt-BR" sz="2200" dirty="0"/>
          </a:p>
        </p:txBody>
      </p:sp>
      <p:grpSp>
        <p:nvGrpSpPr>
          <p:cNvPr id="9" name="Agrupar 8"/>
          <p:cNvGrpSpPr/>
          <p:nvPr/>
        </p:nvGrpSpPr>
        <p:grpSpPr>
          <a:xfrm>
            <a:off x="167978" y="2404506"/>
            <a:ext cx="8723478" cy="2260684"/>
            <a:chOff x="167978" y="2404506"/>
            <a:chExt cx="8723478" cy="2260684"/>
          </a:xfrm>
        </p:grpSpPr>
        <p:sp>
          <p:nvSpPr>
            <p:cNvPr id="16" name="Retângulo 15"/>
            <p:cNvSpPr/>
            <p:nvPr/>
          </p:nvSpPr>
          <p:spPr>
            <a:xfrm>
              <a:off x="167978" y="2404506"/>
              <a:ext cx="87234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 smtClean="0">
                  <a:solidFill>
                    <a:srgbClr val="FF0000"/>
                  </a:solidFill>
                </a:rPr>
                <a:t>❸</a:t>
              </a:r>
              <a:r>
                <a:rPr lang="pt-BR" sz="2200" dirty="0"/>
                <a:t> Estabeleça a distribuição amostral padronizada e esboce seu </a:t>
              </a:r>
              <a:r>
                <a:rPr lang="pt-BR" sz="2200" dirty="0" smtClean="0"/>
                <a:t>gráfico.</a:t>
              </a:r>
              <a:endParaRPr lang="pt-BR" sz="2200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598" y="3003798"/>
              <a:ext cx="3414237" cy="1661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6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 smtClean="0"/>
              <a:t>Passos para o teste de hipótese</a:t>
            </a:r>
            <a:endParaRPr lang="pt-BR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7978" y="2513651"/>
                <a:ext cx="872347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 smtClean="0">
                    <a:solidFill>
                      <a:srgbClr val="FF0000"/>
                    </a:solidFill>
                  </a:rPr>
                  <a:t>❺</a:t>
                </a:r>
                <a:r>
                  <a:rPr lang="pt-BR" sz="2200" dirty="0"/>
                  <a:t> Encontre o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8" y="2513651"/>
                <a:ext cx="8723478" cy="430887"/>
              </a:xfrm>
              <a:prstGeom prst="rect">
                <a:avLst/>
              </a:prstGeom>
              <a:blipFill>
                <a:blip r:embed="rId3"/>
                <a:stretch>
                  <a:fillRect l="-908" t="-8451" b="-28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/>
          <p:cNvGrpSpPr/>
          <p:nvPr/>
        </p:nvGrpSpPr>
        <p:grpSpPr>
          <a:xfrm>
            <a:off x="167978" y="1211782"/>
            <a:ext cx="8436470" cy="1287960"/>
            <a:chOff x="167978" y="1211782"/>
            <a:chExt cx="8436470" cy="1287960"/>
          </a:xfrm>
        </p:grpSpPr>
        <p:sp>
          <p:nvSpPr>
            <p:cNvPr id="14" name="Retângulo 13"/>
            <p:cNvSpPr/>
            <p:nvPr/>
          </p:nvSpPr>
          <p:spPr>
            <a:xfrm>
              <a:off x="167978" y="1339136"/>
              <a:ext cx="562903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 smtClean="0">
                  <a:solidFill>
                    <a:srgbClr val="FF0000"/>
                  </a:solidFill>
                </a:rPr>
                <a:t>❹</a:t>
              </a:r>
              <a:r>
                <a:rPr lang="pt-BR" sz="2200" dirty="0"/>
                <a:t> Calcule a estatística de teste e sua correspondente estatística de </a:t>
              </a:r>
              <a:r>
                <a:rPr lang="pt-BR" sz="2200" dirty="0" smtClean="0"/>
                <a:t>teste padronizada</a:t>
              </a:r>
              <a:r>
                <a:rPr lang="pt-BR" sz="2200" dirty="0"/>
                <a:t>. Acrescente isso no seu </a:t>
              </a:r>
              <a:r>
                <a:rPr lang="pt-BR" sz="2200" dirty="0" smtClean="0"/>
                <a:t>esboço.</a:t>
              </a:r>
              <a:endParaRPr lang="pt-BR" sz="2200" dirty="0"/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6465" y="1211782"/>
              <a:ext cx="3177983" cy="1287960"/>
            </a:xfrm>
            <a:prstGeom prst="rect">
              <a:avLst/>
            </a:prstGeom>
          </p:spPr>
        </p:pic>
      </p:grpSp>
      <p:grpSp>
        <p:nvGrpSpPr>
          <p:cNvPr id="10" name="Agrupar 9"/>
          <p:cNvGrpSpPr/>
          <p:nvPr/>
        </p:nvGrpSpPr>
        <p:grpSpPr>
          <a:xfrm>
            <a:off x="172475" y="2627096"/>
            <a:ext cx="8723478" cy="2040540"/>
            <a:chOff x="172475" y="2627096"/>
            <a:chExt cx="8723478" cy="2040540"/>
          </a:xfrm>
        </p:grpSpPr>
        <p:sp>
          <p:nvSpPr>
            <p:cNvPr id="16" name="Retângulo 15"/>
            <p:cNvSpPr/>
            <p:nvPr/>
          </p:nvSpPr>
          <p:spPr>
            <a:xfrm>
              <a:off x="172475" y="2958447"/>
              <a:ext cx="87234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 smtClean="0">
                  <a:solidFill>
                    <a:srgbClr val="FF0000"/>
                  </a:solidFill>
                </a:rPr>
                <a:t>❻</a:t>
              </a:r>
              <a:r>
                <a:rPr lang="pt-BR" sz="2200" dirty="0"/>
                <a:t> Use a regra de </a:t>
              </a:r>
              <a:r>
                <a:rPr lang="pt-BR" sz="2200" dirty="0" smtClean="0"/>
                <a:t>decisão.</a:t>
              </a:r>
              <a:endParaRPr lang="pt-BR" sz="2200" dirty="0"/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880" y="2627096"/>
              <a:ext cx="5172797" cy="2040540"/>
            </a:xfrm>
            <a:prstGeom prst="rect">
              <a:avLst/>
            </a:prstGeom>
          </p:spPr>
        </p:pic>
      </p:grpSp>
      <p:sp>
        <p:nvSpPr>
          <p:cNvPr id="17" name="Retângulo 16"/>
          <p:cNvSpPr/>
          <p:nvPr/>
        </p:nvSpPr>
        <p:spPr>
          <a:xfrm>
            <a:off x="167978" y="3403243"/>
            <a:ext cx="33239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>
                <a:solidFill>
                  <a:srgbClr val="FF0000"/>
                </a:solidFill>
              </a:rPr>
              <a:t>❼</a:t>
            </a:r>
            <a:r>
              <a:rPr lang="pt-BR" sz="2200" dirty="0"/>
              <a:t> Conclua interpretando a decisão no contexto da afirmação original</a:t>
            </a:r>
            <a:r>
              <a:rPr lang="pt-BR" sz="2200" dirty="0" smtClean="0"/>
              <a:t>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0712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1491629"/>
            <a:ext cx="8651470" cy="1326113"/>
          </a:xfrm>
        </p:spPr>
        <p:txBody>
          <a:bodyPr>
            <a:normAutofit/>
          </a:bodyPr>
          <a:lstStyle/>
          <a:p>
            <a:r>
              <a:rPr lang="pt-BR" b="1" dirty="0" smtClean="0"/>
              <a:t>Aula 15 – Introdução ao Teste de Hipótese</a:t>
            </a:r>
          </a:p>
        </p:txBody>
      </p:sp>
      <p:pic>
        <p:nvPicPr>
          <p:cNvPr id="5" name="Imagem 4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pic>
        <p:nvPicPr>
          <p:cNvPr id="1026" name="Picture 2" descr="Labour Market Statistics Academy 20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76" y="2931790"/>
            <a:ext cx="6664624" cy="22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TTI109 </a:t>
            </a:r>
            <a:r>
              <a:rPr kumimoji="0" lang="en-150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Estatística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97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/>
              <a:t>Teste de Hipótese</a:t>
            </a:r>
            <a:endParaRPr lang="pt-BR" sz="4400" i="1" baseline="30000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72878" y="1208822"/>
            <a:ext cx="8700686" cy="2277547"/>
            <a:chOff x="172878" y="1208822"/>
            <a:chExt cx="8700686" cy="2277547"/>
          </a:xfrm>
        </p:grpSpPr>
        <p:sp>
          <p:nvSpPr>
            <p:cNvPr id="17" name="Retângulo 16"/>
            <p:cNvSpPr/>
            <p:nvPr/>
          </p:nvSpPr>
          <p:spPr>
            <a:xfrm>
              <a:off x="172878" y="1208822"/>
              <a:ext cx="8700686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                                  </a:t>
              </a:r>
              <a:r>
                <a:rPr lang="en-150" sz="20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❶</a:t>
              </a:r>
              <a:r>
                <a:rPr lang="pt-BR" sz="2200" dirty="0" smtClean="0">
                  <a:sym typeface="Symbol" panose="05050102010706020507" pitchFamily="18" charset="2"/>
                </a:rPr>
                <a:t> </a:t>
              </a:r>
              <a:r>
                <a:rPr lang="pt-BR" sz="2200" dirty="0">
                  <a:sym typeface="Symbol" panose="05050102010706020507" pitchFamily="18" charset="2"/>
                </a:rPr>
                <a:t>Obviamente </a:t>
              </a:r>
              <a:r>
                <a:rPr lang="pt-BR" sz="2200" dirty="0" smtClean="0">
                  <a:sym typeface="Symbol" panose="05050102010706020507" pitchFamily="18" charset="2"/>
                </a:rPr>
                <a:t>não podemos testar </a:t>
              </a:r>
              <a:r>
                <a:rPr lang="pt-BR" sz="2200" dirty="0">
                  <a:sym typeface="Symbol" panose="05050102010706020507" pitchFamily="18" charset="2"/>
                </a:rPr>
                <a:t>todos os veículos, </a:t>
              </a:r>
              <a:r>
                <a:rPr lang="pt-BR" sz="2200" dirty="0" smtClean="0">
                  <a:sym typeface="Symbol" panose="05050102010706020507" pitchFamily="18" charset="2"/>
                </a:rPr>
                <a:t>      </a:t>
              </a:r>
            </a:p>
            <a:p>
              <a:r>
                <a:rPr lang="pt-BR" sz="2200" dirty="0">
                  <a:sym typeface="Symbol" panose="05050102010706020507" pitchFamily="18" charset="2"/>
                </a:rPr>
                <a:t> </a:t>
              </a:r>
              <a:r>
                <a:rPr lang="pt-BR" sz="2200" dirty="0" smtClean="0">
                  <a:sym typeface="Symbol" panose="05050102010706020507" pitchFamily="18" charset="2"/>
                </a:rPr>
                <a:t>                              mas somos capazes de </a:t>
              </a:r>
              <a:r>
                <a:rPr lang="pt-BR" sz="2200" dirty="0">
                  <a:sym typeface="Symbol" panose="05050102010706020507" pitchFamily="18" charset="2"/>
                </a:rPr>
                <a:t>tomar uma </a:t>
              </a:r>
              <a:r>
                <a:rPr lang="pt-BR" sz="2200" i="1" dirty="0">
                  <a:solidFill>
                    <a:schemeClr val="accent1"/>
                  </a:solidFill>
                  <a:sym typeface="Symbol" panose="05050102010706020507" pitchFamily="18" charset="2"/>
                </a:rPr>
                <a:t>decisão razoável </a:t>
              </a:r>
              <a:r>
                <a:rPr lang="pt-BR" sz="2200" dirty="0">
                  <a:sym typeface="Symbol" panose="05050102010706020507" pitchFamily="18" charset="2"/>
                </a:rPr>
                <a:t>sobre o consumo médio retirando </a:t>
              </a:r>
              <a:r>
                <a:rPr lang="pt-BR" sz="2200" dirty="0" smtClean="0">
                  <a:sym typeface="Symbol" panose="05050102010706020507" pitchFamily="18" charset="2"/>
                </a:rPr>
                <a:t>uma </a:t>
              </a:r>
              <a:r>
                <a:rPr lang="pt-BR" sz="2200" i="1" dirty="0" smtClean="0">
                  <a:solidFill>
                    <a:schemeClr val="accent1"/>
                  </a:solidFill>
                  <a:sym typeface="Symbol" panose="05050102010706020507" pitchFamily="18" charset="2"/>
                </a:rPr>
                <a:t>amostra </a:t>
              </a:r>
              <a:r>
                <a:rPr lang="pt-BR" sz="2200" i="1" dirty="0">
                  <a:solidFill>
                    <a:schemeClr val="accent1"/>
                  </a:solidFill>
                  <a:sym typeface="Symbol" panose="05050102010706020507" pitchFamily="18" charset="2"/>
                </a:rPr>
                <a:t>aleatória </a:t>
              </a:r>
              <a:r>
                <a:rPr lang="pt-BR" sz="2200" dirty="0">
                  <a:sym typeface="Symbol" panose="05050102010706020507" pitchFamily="18" charset="2"/>
                </a:rPr>
                <a:t>da população de veículos e medindo o consumo de </a:t>
              </a:r>
              <a:r>
                <a:rPr lang="pt-BR" sz="2200" dirty="0" smtClean="0">
                  <a:sym typeface="Symbol" panose="05050102010706020507" pitchFamily="18" charset="2"/>
                </a:rPr>
                <a:t>cada um.</a:t>
              </a:r>
            </a:p>
            <a:p>
              <a:endParaRPr lang="pt-BR" sz="1000" dirty="0" smtClean="0">
                <a:sym typeface="Symbol" panose="05050102010706020507" pitchFamily="18" charset="2"/>
              </a:endParaRPr>
            </a:p>
            <a:p>
              <a:r>
                <a:rPr lang="pt-BR" sz="20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❷</a:t>
              </a:r>
              <a:r>
                <a:rPr lang="pt-BR" sz="2200" dirty="0">
                  <a:sym typeface="Symbol" panose="05050102010706020507" pitchFamily="18" charset="2"/>
                </a:rPr>
                <a:t> Se a média da amostra diferir o suficiente da </a:t>
              </a:r>
              <a:r>
                <a:rPr lang="pt-BR" sz="2200" dirty="0" smtClean="0">
                  <a:sym typeface="Symbol" panose="05050102010706020507" pitchFamily="18" charset="2"/>
                </a:rPr>
                <a:t>média</a:t>
              </a:r>
            </a:p>
            <a:p>
              <a:r>
                <a:rPr lang="pt-BR" sz="2200" dirty="0" smtClean="0">
                  <a:sym typeface="Symbol" panose="05050102010706020507" pitchFamily="18" charset="2"/>
                </a:rPr>
                <a:t>anunciada, podemos decidir </a:t>
              </a:r>
              <a:r>
                <a:rPr lang="pt-BR" sz="2200" dirty="0">
                  <a:sym typeface="Symbol" panose="05050102010706020507" pitchFamily="18" charset="2"/>
                </a:rPr>
                <a:t>que o anúncio está errado</a:t>
              </a:r>
              <a:r>
                <a:rPr lang="pt-BR" sz="2200" dirty="0" smtClean="0">
                  <a:sym typeface="Symbol" panose="05050102010706020507" pitchFamily="18" charset="2"/>
                </a:rPr>
                <a:t>.</a:t>
              </a:r>
              <a:endParaRPr lang="pt-BR" sz="2200" dirty="0">
                <a:sym typeface="Symbol" panose="05050102010706020507" pitchFamily="18" charset="2"/>
              </a:endParaRPr>
            </a:p>
          </p:txBody>
        </p:sp>
        <p:sp>
          <p:nvSpPr>
            <p:cNvPr id="15" name="Retângulo Arredondado 14"/>
            <p:cNvSpPr/>
            <p:nvPr/>
          </p:nvSpPr>
          <p:spPr>
            <a:xfrm>
              <a:off x="296967" y="1275606"/>
              <a:ext cx="1788095" cy="576064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00" dirty="0" smtClean="0">
                  <a:solidFill>
                    <a:srgbClr val="FF0000"/>
                  </a:solidFill>
                </a:rPr>
                <a:t>Como fazer?</a:t>
              </a:r>
              <a:endParaRPr lang="pt-BR" sz="2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755576" y="3723878"/>
            <a:ext cx="6120680" cy="983723"/>
            <a:chOff x="755576" y="3723878"/>
            <a:chExt cx="6120680" cy="983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ângulo Arredondado 8"/>
                <p:cNvSpPr/>
                <p:nvPr/>
              </p:nvSpPr>
              <p:spPr>
                <a:xfrm>
                  <a:off x="755576" y="3988394"/>
                  <a:ext cx="1763138" cy="454695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=50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tângulo Arredondado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3988394"/>
                  <a:ext cx="1763138" cy="454695"/>
                </a:xfrm>
                <a:prstGeom prst="round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Seta para a Direita 1"/>
            <p:cNvSpPr/>
            <p:nvPr/>
          </p:nvSpPr>
          <p:spPr>
            <a:xfrm>
              <a:off x="2838534" y="4031947"/>
              <a:ext cx="1862612" cy="3675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tângulo 2"/>
                <p:cNvSpPr/>
                <p:nvPr/>
              </p:nvSpPr>
              <p:spPr>
                <a:xfrm>
                  <a:off x="2806282" y="3756109"/>
                  <a:ext cx="16868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r>
                    <a:rPr lang="pt-BR" dirty="0" smtClean="0">
                      <a:solidFill>
                        <a:schemeClr val="accent1"/>
                      </a:solidFill>
                    </a:rPr>
                    <a:t> veículos</a:t>
                  </a:r>
                  <a:endParaRPr lang="pt-B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tângulo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282" y="3756109"/>
                  <a:ext cx="168680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3249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ângulo Arredondado 10"/>
                <p:cNvSpPr/>
                <p:nvPr/>
              </p:nvSpPr>
              <p:spPr>
                <a:xfrm>
                  <a:off x="5020966" y="3723878"/>
                  <a:ext cx="1855290" cy="983723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=47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 smtClean="0">
                    <a:solidFill>
                      <a:schemeClr val="accent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=5,5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ângulo Arredondad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966" y="3723878"/>
                  <a:ext cx="1855290" cy="983723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Agrupar 11"/>
          <p:cNvGrpSpPr/>
          <p:nvPr/>
        </p:nvGrpSpPr>
        <p:grpSpPr>
          <a:xfrm>
            <a:off x="6732240" y="2931790"/>
            <a:ext cx="2242758" cy="2077204"/>
            <a:chOff x="6732240" y="2931790"/>
            <a:chExt cx="2242758" cy="207720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3884" y="3579862"/>
              <a:ext cx="1221114" cy="1429132"/>
            </a:xfrm>
            <a:prstGeom prst="rect">
              <a:avLst/>
            </a:prstGeom>
          </p:spPr>
        </p:pic>
        <p:sp>
          <p:nvSpPr>
            <p:cNvPr id="6" name="Texto Explicativo Retangular com Cantos Arredondados 5"/>
            <p:cNvSpPr/>
            <p:nvPr/>
          </p:nvSpPr>
          <p:spPr>
            <a:xfrm>
              <a:off x="6732240" y="2931790"/>
              <a:ext cx="2016224" cy="576064"/>
            </a:xfrm>
            <a:prstGeom prst="wedgeRoundRectCallout">
              <a:avLst>
                <a:gd name="adj1" fmla="val -1684"/>
                <a:gd name="adj2" fmla="val 106592"/>
                <a:gd name="adj3" fmla="val 16667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O anúncio é falso?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2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/>
              <a:t>Teste de Hipótese</a:t>
            </a:r>
            <a:endParaRPr lang="pt-BR" sz="4400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72878" y="1059582"/>
                <a:ext cx="8700686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0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❸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 </a:t>
                </a:r>
                <a:r>
                  <a:rPr lang="pt-BR" sz="2200" dirty="0">
                    <a:sym typeface="Symbol" panose="05050102010706020507" pitchFamily="18" charset="2"/>
                  </a:rPr>
                  <a:t>Para decidir,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fazemos algo incomum: supomos </a:t>
                </a:r>
                <a:r>
                  <a:rPr lang="pt-BR" sz="2200" dirty="0">
                    <a:sym typeface="Symbol" panose="05050102010706020507" pitchFamily="18" charset="2"/>
                  </a:rPr>
                  <a:t>que o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anúncio está correto</a:t>
                </a:r>
                <a:r>
                  <a:rPr lang="pt-BR" sz="2200" dirty="0">
                    <a:sym typeface="Symbol" panose="05050102010706020507" pitchFamily="18" charset="2"/>
                  </a:rPr>
                  <a:t>! Ou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seja,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</m:oMath>
                </a14:m>
                <a:r>
                  <a:rPr lang="pt-BR" sz="2200" dirty="0" smtClean="0">
                    <a:sym typeface="Symbol" panose="05050102010706020507" pitchFamily="18" charset="2"/>
                  </a:rPr>
                  <a:t> é de fato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pt-BR" sz="2200" dirty="0" smtClean="0">
                    <a:sym typeface="Symbol" panose="05050102010706020507" pitchFamily="18" charset="2"/>
                  </a:rPr>
                  <a:t> mi/gl.</a:t>
                </a:r>
              </a:p>
              <a:p>
                <a:endParaRPr lang="pt-BR" sz="1000" dirty="0" smtClean="0">
                  <a:sym typeface="Symbol" panose="05050102010706020507" pitchFamily="18" charset="2"/>
                </a:endParaRPr>
              </a:p>
              <a:p>
                <a:r>
                  <a:rPr lang="pt-BR" sz="20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❹</a:t>
                </a:r>
                <a:r>
                  <a:rPr lang="pt-BR" sz="2200" dirty="0">
                    <a:sym typeface="Symbol" panose="05050102010706020507" pitchFamily="18" charset="2"/>
                  </a:rPr>
                  <a:t>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Então</a:t>
                </a:r>
                <a:r>
                  <a:rPr lang="pt-BR" sz="2200" dirty="0">
                    <a:sym typeface="Symbol" panose="05050102010706020507" pitchFamily="18" charset="2"/>
                  </a:rPr>
                  <a:t>,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examinamos </a:t>
                </a:r>
                <a:r>
                  <a:rPr lang="pt-BR" sz="2200" dirty="0">
                    <a:sym typeface="Symbol" panose="05050102010706020507" pitchFamily="18" charset="2"/>
                  </a:rPr>
                  <a:t>a </a:t>
                </a:r>
                <a:r>
                  <a:rPr lang="pt-BR" sz="2200" i="1" dirty="0" smtClean="0">
                    <a:solidFill>
                      <a:schemeClr val="accent1"/>
                    </a:solidFill>
                    <a:sym typeface="Symbol" panose="05050102010706020507" pitchFamily="18" charset="2"/>
                  </a:rPr>
                  <a:t>distribuição amostral </a:t>
                </a:r>
                <a:r>
                  <a:rPr lang="pt-BR" sz="2200" i="1" dirty="0">
                    <a:solidFill>
                      <a:schemeClr val="accent1"/>
                    </a:solidFill>
                    <a:sym typeface="Symbol" panose="05050102010706020507" pitchFamily="18" charset="2"/>
                  </a:rPr>
                  <a:t>das </a:t>
                </a:r>
                <a:r>
                  <a:rPr lang="pt-BR" sz="2200" i="1" dirty="0" smtClean="0">
                    <a:solidFill>
                      <a:schemeClr val="accent1"/>
                    </a:solidFill>
                    <a:sym typeface="Symbol" panose="05050102010706020507" pitchFamily="18" charset="2"/>
                  </a:rPr>
                  <a:t>médias </a:t>
                </a:r>
                <a:r>
                  <a:rPr lang="pt-BR" sz="2200" dirty="0">
                    <a:sym typeface="Symbol" panose="05050102010706020507" pitchFamily="18" charset="2"/>
                  </a:rPr>
                  <a:t>(com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=30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) obtida de uma </a:t>
                </a:r>
                <a:r>
                  <a:rPr lang="pt-BR" sz="2200" dirty="0" smtClean="0">
                    <a:sym typeface="Symbol" panose="05050102010706020507" pitchFamily="18" charset="2"/>
                  </a:rPr>
                  <a:t>população </a:t>
                </a:r>
                <a:r>
                  <a:rPr lang="pt-BR" sz="2200" dirty="0">
                    <a:sym typeface="Symbol" panose="05050102010706020507" pitchFamily="18" charset="2"/>
                  </a:rPr>
                  <a:t>na qual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=50</m:t>
                    </m:r>
                  </m:oMath>
                </a14:m>
                <a:r>
                  <a:rPr lang="pt-BR" sz="2200" dirty="0" smtClean="0">
                    <a:sym typeface="Symbol" panose="05050102010706020507" pitchFamily="18" charset="2"/>
                  </a:rPr>
                  <a:t> </a:t>
                </a:r>
                <a:r>
                  <a:rPr lang="pt-BR" sz="2200" dirty="0">
                    <a:sym typeface="Symbol" panose="05050102010706020507" pitchFamily="18" charset="2"/>
                  </a:rPr>
                  <a:t>e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𝜎</m:t>
                    </m:r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=5,5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8" y="1059582"/>
                <a:ext cx="8700686" cy="1600438"/>
              </a:xfrm>
              <a:prstGeom prst="rect">
                <a:avLst/>
              </a:prstGeom>
              <a:blipFill>
                <a:blip r:embed="rId3"/>
                <a:stretch>
                  <a:fillRect l="-910" t="-2672" b="-6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/>
          <p:cNvGrpSpPr/>
          <p:nvPr/>
        </p:nvGrpSpPr>
        <p:grpSpPr>
          <a:xfrm>
            <a:off x="3079710" y="1918454"/>
            <a:ext cx="5895289" cy="1223697"/>
            <a:chOff x="3079710" y="2067694"/>
            <a:chExt cx="5895289" cy="1223697"/>
          </a:xfrm>
        </p:grpSpPr>
        <p:sp>
          <p:nvSpPr>
            <p:cNvPr id="12" name="Retângulo Arredondado 11"/>
            <p:cNvSpPr/>
            <p:nvPr/>
          </p:nvSpPr>
          <p:spPr>
            <a:xfrm>
              <a:off x="3079710" y="2067694"/>
              <a:ext cx="3816424" cy="354886"/>
            </a:xfrm>
            <a:prstGeom prst="round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tângulo Arredondado 12"/>
                <p:cNvSpPr/>
                <p:nvPr/>
              </p:nvSpPr>
              <p:spPr>
                <a:xfrm>
                  <a:off x="5508105" y="2819199"/>
                  <a:ext cx="3466894" cy="472192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a14:m>
                  <a:r>
                    <a:rPr lang="pt-BR" sz="2000" dirty="0" smtClean="0">
                      <a:solidFill>
                        <a:schemeClr val="accent1"/>
                      </a:solidFill>
                    </a:rPr>
                    <a:t>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=5,5/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rad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</m:oMath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tângulo Arredondad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105" y="2819199"/>
                  <a:ext cx="3466894" cy="472192"/>
                </a:xfrm>
                <a:prstGeom prst="roundRect">
                  <a:avLst/>
                </a:prstGeom>
                <a:blipFill>
                  <a:blip r:embed="rId4"/>
                  <a:stretch>
                    <a:fillRect b="-14634"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Seta para Baixo 1"/>
            <p:cNvSpPr/>
            <p:nvPr/>
          </p:nvSpPr>
          <p:spPr>
            <a:xfrm>
              <a:off x="6444208" y="2422580"/>
              <a:ext cx="288032" cy="386680"/>
            </a:xfrm>
            <a:prstGeom prst="downArrow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73" y="2735644"/>
            <a:ext cx="4267795" cy="2225350"/>
          </a:xfrm>
          <a:prstGeom prst="rect">
            <a:avLst/>
          </a:prstGeom>
        </p:spPr>
      </p:pic>
      <p:grpSp>
        <p:nvGrpSpPr>
          <p:cNvPr id="18" name="Agrupar 17"/>
          <p:cNvGrpSpPr/>
          <p:nvPr/>
        </p:nvGrpSpPr>
        <p:grpSpPr>
          <a:xfrm>
            <a:off x="172103" y="3066000"/>
            <a:ext cx="1609864" cy="792258"/>
            <a:chOff x="172103" y="3066000"/>
            <a:chExt cx="1609864" cy="792258"/>
          </a:xfrm>
        </p:grpSpPr>
        <p:sp>
          <p:nvSpPr>
            <p:cNvPr id="9" name="Retângulo Arredondado 8"/>
            <p:cNvSpPr/>
            <p:nvPr/>
          </p:nvSpPr>
          <p:spPr>
            <a:xfrm>
              <a:off x="539552" y="3373777"/>
              <a:ext cx="1080120" cy="484481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172103" y="3066000"/>
              <a:ext cx="16098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Muito improvável...</a:t>
              </a:r>
              <a:endParaRPr lang="pt-BR" sz="1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899720" y="3373777"/>
                <a:ext cx="496123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≤47</m:t>
                          </m:r>
                        </m:e>
                      </m:d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=0,0013</m:t>
                      </m:r>
                      <m:r>
                        <a:rPr lang="pt-B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Evento</m:t>
                      </m:r>
                      <m: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incomum</m:t>
                      </m:r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20" y="3373777"/>
                <a:ext cx="4961230" cy="338554"/>
              </a:xfrm>
              <a:prstGeom prst="rect">
                <a:avLst/>
              </a:prstGeom>
              <a:blipFill>
                <a:blip r:embed="rId6"/>
                <a:stretch>
                  <a:fillRect l="-860" r="-737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19"/>
          <p:cNvSpPr/>
          <p:nvPr/>
        </p:nvSpPr>
        <p:spPr>
          <a:xfrm>
            <a:off x="3893026" y="3855908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❺</a:t>
            </a:r>
            <a:r>
              <a:rPr lang="pt-BR" sz="2200" dirty="0"/>
              <a:t> </a:t>
            </a:r>
            <a:r>
              <a:rPr lang="pt-BR" sz="2200" dirty="0" smtClean="0"/>
              <a:t>A suposição </a:t>
            </a:r>
            <a:r>
              <a:rPr lang="pt-BR" sz="2200" dirty="0"/>
              <a:t>de que o anúncio</a:t>
            </a:r>
          </a:p>
          <a:p>
            <a:r>
              <a:rPr lang="pt-BR" sz="2200" dirty="0"/>
              <a:t>da empresa está correto </a:t>
            </a:r>
            <a:r>
              <a:rPr lang="pt-BR" sz="2200" dirty="0" smtClean="0"/>
              <a:t>nos </a:t>
            </a:r>
            <a:r>
              <a:rPr lang="pt-BR" sz="2200" dirty="0"/>
              <a:t>levou a um resultado improvável</a:t>
            </a:r>
            <a:r>
              <a:rPr lang="pt-BR" sz="2200" dirty="0" smtClean="0"/>
              <a:t>...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1250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 de Hipótese</a:t>
            </a:r>
            <a:endParaRPr lang="pt-BR" sz="4000" i="1" baseline="30000" dirty="0"/>
          </a:p>
        </p:txBody>
      </p:sp>
      <p:sp>
        <p:nvSpPr>
          <p:cNvPr id="18" name="Retângulo 17"/>
          <p:cNvSpPr/>
          <p:nvPr/>
        </p:nvSpPr>
        <p:spPr>
          <a:xfrm>
            <a:off x="172878" y="1165850"/>
            <a:ext cx="870068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❻</a:t>
            </a:r>
            <a:r>
              <a:rPr lang="pt-BR" sz="2200" dirty="0" smtClean="0">
                <a:sym typeface="Symbol" panose="05050102010706020507" pitchFamily="18" charset="2"/>
              </a:rPr>
              <a:t> Há duas possibilidades: ou nossa amostra é muito incomum, </a:t>
            </a:r>
            <a:r>
              <a:rPr lang="pt-BR" sz="2200" dirty="0">
                <a:sym typeface="Symbol" panose="05050102010706020507" pitchFamily="18" charset="2"/>
              </a:rPr>
              <a:t>ou o anúncio é </a:t>
            </a:r>
            <a:r>
              <a:rPr lang="pt-BR" sz="2200" dirty="0" smtClean="0">
                <a:sym typeface="Symbol" panose="05050102010706020507" pitchFamily="18" charset="2"/>
              </a:rPr>
              <a:t>provavelmente falso.</a:t>
            </a:r>
          </a:p>
          <a:p>
            <a:endParaRPr lang="pt-BR" sz="1000" dirty="0" smtClean="0">
              <a:sym typeface="Symbol" panose="05050102010706020507" pitchFamily="18" charset="2"/>
            </a:endParaRPr>
          </a:p>
          <a:p>
            <a:r>
              <a:rPr lang="pt-BR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❼</a:t>
            </a:r>
            <a:r>
              <a:rPr lang="pt-BR" sz="2200" dirty="0" smtClean="0">
                <a:sym typeface="Symbol" panose="05050102010706020507" pitchFamily="18" charset="2"/>
              </a:rPr>
              <a:t> </a:t>
            </a:r>
            <a:r>
              <a:rPr lang="pt-BR" sz="2200" dirty="0">
                <a:sym typeface="Symbol" panose="05050102010706020507" pitchFamily="18" charset="2"/>
              </a:rPr>
              <a:t>A conclusão lógica é a de que </a:t>
            </a:r>
            <a:r>
              <a:rPr lang="pt-BR" sz="2200" dirty="0" smtClean="0">
                <a:sym typeface="Symbol" panose="05050102010706020507" pitchFamily="18" charset="2"/>
              </a:rPr>
              <a:t>o</a:t>
            </a:r>
          </a:p>
          <a:p>
            <a:r>
              <a:rPr lang="pt-BR" sz="2200" dirty="0" smtClean="0">
                <a:sym typeface="Symbol" panose="05050102010706020507" pitchFamily="18" charset="2"/>
              </a:rPr>
              <a:t>anúncio </a:t>
            </a:r>
            <a:r>
              <a:rPr lang="pt-BR" sz="2200" i="1" dirty="0">
                <a:solidFill>
                  <a:schemeClr val="accent1"/>
                </a:solidFill>
                <a:sym typeface="Symbol" panose="05050102010706020507" pitchFamily="18" charset="2"/>
              </a:rPr>
              <a:t>provavelmente é falso</a:t>
            </a:r>
            <a:r>
              <a:rPr lang="pt-BR" sz="2200" dirty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3" y="1671105"/>
            <a:ext cx="2071923" cy="1345467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894929" y="2715766"/>
            <a:ext cx="6733906" cy="1852466"/>
            <a:chOff x="1894929" y="2715766"/>
            <a:chExt cx="6733906" cy="1852466"/>
          </a:xfrm>
        </p:grpSpPr>
        <p:sp>
          <p:nvSpPr>
            <p:cNvPr id="19" name="Retângulo Arredondado 18"/>
            <p:cNvSpPr/>
            <p:nvPr/>
          </p:nvSpPr>
          <p:spPr>
            <a:xfrm>
              <a:off x="1894929" y="3488112"/>
              <a:ext cx="5256584" cy="1080120"/>
            </a:xfrm>
            <a:prstGeom prst="round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accent1"/>
                  </a:solidFill>
                </a:rPr>
                <a:t>Vamos retomar esse passo-a-passo em detalhe e estabelecer um procedimento estatístico confiável para realizar testes de hipótese.</a:t>
              </a:r>
              <a:endParaRPr lang="pt-BR" sz="2000" dirty="0">
                <a:solidFill>
                  <a:schemeClr val="accent1"/>
                </a:solidFill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36296" y="2715766"/>
              <a:ext cx="1392539" cy="1392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4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sp>
        <p:nvSpPr>
          <p:cNvPr id="3" name="Retângulo 2"/>
          <p:cNvSpPr/>
          <p:nvPr/>
        </p:nvSpPr>
        <p:spPr>
          <a:xfrm>
            <a:off x="209480" y="1283151"/>
            <a:ext cx="86514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 smtClean="0"/>
              <a:t>●</a:t>
            </a:r>
            <a:r>
              <a:rPr lang="pt-BR" sz="2200" dirty="0" smtClean="0"/>
              <a:t> </a:t>
            </a:r>
            <a:r>
              <a:rPr lang="pt-BR" sz="2200" dirty="0"/>
              <a:t>Para testar uma afirmação sobre um parâmetro populacional, </a:t>
            </a:r>
            <a:r>
              <a:rPr lang="pt-BR" sz="2200" dirty="0" smtClean="0"/>
              <a:t>devemos especificar</a:t>
            </a:r>
            <a:r>
              <a:rPr lang="pt-BR" sz="2200" dirty="0"/>
              <a:t>, cuidadosamente, um </a:t>
            </a:r>
            <a:r>
              <a:rPr lang="pt-BR" sz="2200" i="1" dirty="0">
                <a:solidFill>
                  <a:srgbClr val="FF0000"/>
                </a:solidFill>
              </a:rPr>
              <a:t>par de hipóteses </a:t>
            </a:r>
            <a:r>
              <a:rPr lang="pt-BR" sz="2200" dirty="0"/>
              <a:t>— uma que represente</a:t>
            </a:r>
          </a:p>
          <a:p>
            <a:r>
              <a:rPr lang="pt-BR" sz="2200" dirty="0"/>
              <a:t>a </a:t>
            </a:r>
            <a:r>
              <a:rPr lang="pt-BR" sz="2200" i="1" dirty="0">
                <a:solidFill>
                  <a:srgbClr val="FF0000"/>
                </a:solidFill>
              </a:rPr>
              <a:t>afirmação</a:t>
            </a:r>
            <a:r>
              <a:rPr lang="pt-BR" sz="2200" dirty="0"/>
              <a:t> e outra, seu </a:t>
            </a:r>
            <a:r>
              <a:rPr lang="pt-BR" sz="2200" i="1" dirty="0" smtClean="0">
                <a:solidFill>
                  <a:srgbClr val="FF0000"/>
                </a:solidFill>
              </a:rPr>
              <a:t>complemento</a:t>
            </a:r>
            <a:r>
              <a:rPr lang="pt-BR" sz="2200" dirty="0" smtClean="0"/>
              <a:t>.</a:t>
            </a:r>
          </a:p>
          <a:p>
            <a:endParaRPr lang="pt-BR" sz="2200" dirty="0"/>
          </a:p>
          <a:p>
            <a:r>
              <a:rPr lang="en-150" sz="2200" dirty="0"/>
              <a:t>●</a:t>
            </a:r>
            <a:r>
              <a:rPr lang="pt-BR" sz="2200" dirty="0"/>
              <a:t> </a:t>
            </a:r>
            <a:r>
              <a:rPr lang="pt-BR" sz="2200" dirty="0" smtClean="0"/>
              <a:t>Quando </a:t>
            </a:r>
            <a:r>
              <a:rPr lang="pt-BR" sz="2200" dirty="0"/>
              <a:t>uma dessas hipóteses </a:t>
            </a:r>
            <a:r>
              <a:rPr lang="pt-BR" sz="2200" dirty="0" smtClean="0"/>
              <a:t>é falsa</a:t>
            </a:r>
            <a:r>
              <a:rPr lang="pt-BR" sz="2200" dirty="0"/>
              <a:t>, </a:t>
            </a:r>
            <a:r>
              <a:rPr lang="pt-BR" sz="2200" dirty="0" smtClean="0"/>
              <a:t>a</a:t>
            </a:r>
          </a:p>
          <a:p>
            <a:r>
              <a:rPr lang="pt-BR" sz="2200" dirty="0" smtClean="0"/>
              <a:t>outra </a:t>
            </a:r>
            <a:r>
              <a:rPr lang="pt-BR" sz="2200" dirty="0"/>
              <a:t>deve ser verdadeira. </a:t>
            </a:r>
            <a:endParaRPr lang="pt-BR" sz="2200" dirty="0" smtClean="0"/>
          </a:p>
          <a:p>
            <a:endParaRPr lang="pt-BR" sz="2200" dirty="0"/>
          </a:p>
          <a:p>
            <a:r>
              <a:rPr lang="en-150" sz="2200" dirty="0"/>
              <a:t>●</a:t>
            </a:r>
            <a:r>
              <a:rPr lang="pt-BR" sz="2200" dirty="0"/>
              <a:t> </a:t>
            </a:r>
            <a:r>
              <a:rPr lang="pt-BR" sz="2200" dirty="0" smtClean="0">
                <a:solidFill>
                  <a:schemeClr val="accent1"/>
                </a:solidFill>
              </a:rPr>
              <a:t>Qualquer </a:t>
            </a:r>
            <a:r>
              <a:rPr lang="pt-BR" sz="2200" dirty="0">
                <a:solidFill>
                  <a:schemeClr val="accent1"/>
                </a:solidFill>
              </a:rPr>
              <a:t>uma das hipóteses </a:t>
            </a:r>
            <a:r>
              <a:rPr lang="pt-BR" sz="2200" dirty="0"/>
              <a:t>— a </a:t>
            </a:r>
            <a:r>
              <a:rPr lang="pt-BR" sz="2200" i="1" dirty="0" smtClean="0">
                <a:solidFill>
                  <a:srgbClr val="FF0000"/>
                </a:solidFill>
              </a:rPr>
              <a:t>hipótese</a:t>
            </a:r>
          </a:p>
          <a:p>
            <a:r>
              <a:rPr lang="pt-BR" sz="2200" i="1" dirty="0" smtClean="0">
                <a:solidFill>
                  <a:srgbClr val="FF0000"/>
                </a:solidFill>
              </a:rPr>
              <a:t>nula</a:t>
            </a:r>
            <a:r>
              <a:rPr lang="pt-BR" sz="2200" dirty="0" smtClean="0"/>
              <a:t> </a:t>
            </a:r>
            <a:r>
              <a:rPr lang="pt-BR" sz="2200" dirty="0"/>
              <a:t>ou a </a:t>
            </a:r>
            <a:r>
              <a:rPr lang="pt-BR" sz="2200" i="1" dirty="0">
                <a:solidFill>
                  <a:srgbClr val="FF0000"/>
                </a:solidFill>
              </a:rPr>
              <a:t>hipótese alternativa </a:t>
            </a:r>
            <a:r>
              <a:rPr lang="pt-BR" sz="2200" dirty="0"/>
              <a:t>— </a:t>
            </a:r>
            <a:r>
              <a:rPr lang="pt-BR" sz="2200" dirty="0" smtClean="0">
                <a:solidFill>
                  <a:schemeClr val="accent1"/>
                </a:solidFill>
              </a:rPr>
              <a:t>pode</a:t>
            </a:r>
          </a:p>
          <a:p>
            <a:r>
              <a:rPr lang="pt-BR" sz="2200" dirty="0" smtClean="0">
                <a:solidFill>
                  <a:schemeClr val="accent1"/>
                </a:solidFill>
              </a:rPr>
              <a:t>representar </a:t>
            </a:r>
            <a:r>
              <a:rPr lang="pt-BR" sz="2200" dirty="0">
                <a:solidFill>
                  <a:schemeClr val="accent1"/>
                </a:solidFill>
              </a:rPr>
              <a:t>a afirmação original</a:t>
            </a:r>
            <a:r>
              <a:rPr lang="pt-BR" sz="2200" dirty="0"/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568" r="22055" b="10571"/>
          <a:stretch/>
        </p:blipFill>
        <p:spPr>
          <a:xfrm>
            <a:off x="5364088" y="2067694"/>
            <a:ext cx="3055316" cy="28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15220"/>
          <a:stretch/>
        </p:blipFill>
        <p:spPr>
          <a:xfrm>
            <a:off x="179512" y="1113492"/>
            <a:ext cx="7240010" cy="2106330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3707904" y="2859782"/>
            <a:ext cx="5267094" cy="2193928"/>
            <a:chOff x="3347356" y="2858238"/>
            <a:chExt cx="5267094" cy="2193928"/>
          </a:xfrm>
        </p:grpSpPr>
        <p:sp>
          <p:nvSpPr>
            <p:cNvPr id="6" name="Texto Explicativo em Nuvem 5"/>
            <p:cNvSpPr/>
            <p:nvPr/>
          </p:nvSpPr>
          <p:spPr>
            <a:xfrm>
              <a:off x="4967028" y="2858238"/>
              <a:ext cx="3647422" cy="2078487"/>
            </a:xfrm>
            <a:prstGeom prst="cloudCallout">
              <a:avLst>
                <a:gd name="adj1" fmla="val -63390"/>
                <a:gd name="adj2" fmla="val 138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Se a </a:t>
              </a:r>
              <a:r>
                <a:rPr lang="pt-BR" sz="1600" dirty="0" smtClean="0"/>
                <a:t>afirmação na </a:t>
              </a:r>
              <a:r>
                <a:rPr lang="pt-BR" sz="1600" dirty="0"/>
                <a:t>hipótese </a:t>
              </a:r>
              <a:r>
                <a:rPr lang="pt-BR" sz="1600" dirty="0" smtClean="0"/>
                <a:t>nula não é verdadeira, então</a:t>
              </a:r>
              <a:r>
                <a:rPr lang="pt-BR" sz="1600" dirty="0"/>
                <a:t>, </a:t>
              </a:r>
              <a:r>
                <a:rPr lang="pt-BR" sz="1600" dirty="0" smtClean="0"/>
                <a:t>a hipótese </a:t>
              </a:r>
              <a:r>
                <a:rPr lang="pt-BR" sz="1600" dirty="0"/>
                <a:t>alternativa </a:t>
              </a:r>
              <a:r>
                <a:rPr lang="pt-BR" sz="1600" dirty="0" smtClean="0"/>
                <a:t>deve ser </a:t>
              </a:r>
              <a:r>
                <a:rPr lang="pt-BR" sz="1600" dirty="0"/>
                <a:t>aceita como verdadeira.</a:t>
              </a:r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347356" y="3603653"/>
              <a:ext cx="1080120" cy="1448513"/>
            </a:xfrm>
            <a:prstGeom prst="rect">
              <a:avLst/>
            </a:prstGeom>
          </p:spPr>
        </p:pic>
      </p:grpSp>
      <p:sp>
        <p:nvSpPr>
          <p:cNvPr id="15" name="Retângulo 14"/>
          <p:cNvSpPr/>
          <p:nvPr/>
        </p:nvSpPr>
        <p:spPr>
          <a:xfrm>
            <a:off x="179512" y="329938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Escreva </a:t>
            </a:r>
            <a:r>
              <a:rPr lang="pt-BR" dirty="0"/>
              <a:t>a afirmação </a:t>
            </a:r>
            <a:r>
              <a:rPr lang="pt-BR" dirty="0" smtClean="0"/>
              <a:t>sobre </a:t>
            </a:r>
            <a:r>
              <a:rPr lang="pt-BR" dirty="0"/>
              <a:t>o parâmetro populacional por meio de uma sentença </a:t>
            </a:r>
            <a:r>
              <a:rPr lang="pt-BR" dirty="0" smtClean="0"/>
              <a:t>matemática. Então</a:t>
            </a:r>
            <a:r>
              <a:rPr lang="pt-BR" dirty="0"/>
              <a:t>, escreva </a:t>
            </a:r>
            <a:r>
              <a:rPr lang="pt-BR" dirty="0" smtClean="0"/>
              <a:t>seu</a:t>
            </a:r>
          </a:p>
          <a:p>
            <a:r>
              <a:rPr lang="pt-BR" dirty="0" smtClean="0"/>
              <a:t>complemento</a:t>
            </a:r>
            <a:r>
              <a:rPr lang="pt-BR" dirty="0"/>
              <a:t>. </a:t>
            </a:r>
            <a:r>
              <a:rPr lang="pt-BR" i="1" dirty="0">
                <a:solidFill>
                  <a:srgbClr val="FF0000"/>
                </a:solidFill>
              </a:rPr>
              <a:t>A hipótese </a:t>
            </a:r>
            <a:r>
              <a:rPr lang="pt-BR" i="1" dirty="0" smtClean="0">
                <a:solidFill>
                  <a:srgbClr val="FF0000"/>
                </a:solidFill>
              </a:rPr>
              <a:t>nula</a:t>
            </a:r>
          </a:p>
          <a:p>
            <a:r>
              <a:rPr lang="pt-BR" i="1" dirty="0" smtClean="0">
                <a:solidFill>
                  <a:srgbClr val="FF0000"/>
                </a:solidFill>
              </a:rPr>
              <a:t>corresponde </a:t>
            </a:r>
            <a:r>
              <a:rPr lang="pt-BR" i="1" dirty="0">
                <a:solidFill>
                  <a:srgbClr val="FF0000"/>
                </a:solidFill>
              </a:rPr>
              <a:t>à sentença</a:t>
            </a:r>
          </a:p>
          <a:p>
            <a:r>
              <a:rPr lang="pt-BR" i="1" dirty="0">
                <a:solidFill>
                  <a:srgbClr val="FF0000"/>
                </a:solidFill>
              </a:rPr>
              <a:t>que contém a igualdade.</a:t>
            </a:r>
          </a:p>
        </p:txBody>
      </p:sp>
    </p:spTree>
    <p:extLst>
      <p:ext uri="{BB962C8B-B14F-4D97-AF65-F5344CB8AC3E}">
        <p14:creationId xmlns:p14="http://schemas.microsoft.com/office/powerpoint/2010/main" val="365132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2" y="1275606"/>
            <a:ext cx="1405445" cy="37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679757" y="1242551"/>
                <a:ext cx="697979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200" dirty="0" smtClean="0"/>
                  <a:t>Se </a:t>
                </a:r>
                <a:r>
                  <a:rPr lang="pt-BR" sz="2200" dirty="0"/>
                  <a:t>o valor da afirmação é em relação a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2200" dirty="0"/>
                  <a:t> e o </a:t>
                </a:r>
                <a:r>
                  <a:rPr lang="pt-BR" sz="2200" dirty="0" smtClean="0"/>
                  <a:t>parâmetro</a:t>
                </a:r>
              </a:p>
              <a:p>
                <a:r>
                  <a:rPr lang="pt-BR" sz="2200" dirty="0" smtClean="0"/>
                  <a:t>populacional </a:t>
                </a:r>
                <a:r>
                  <a:rPr lang="pt-BR" sz="2200" dirty="0"/>
                  <a:t>é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200" dirty="0"/>
                  <a:t>, então alguns pares possíveis de hipóteses</a:t>
                </a:r>
              </a:p>
              <a:p>
                <a:r>
                  <a:rPr lang="pt-BR" sz="2200" dirty="0"/>
                  <a:t>nula e alternativa são: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57" y="1242551"/>
                <a:ext cx="6979796" cy="1107996"/>
              </a:xfrm>
              <a:prstGeom prst="rect">
                <a:avLst/>
              </a:prstGeom>
              <a:blipFill>
                <a:blip r:embed="rId4"/>
                <a:stretch>
                  <a:fillRect l="-1135" t="-3846" r="-175" b="-9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350547"/>
            <a:ext cx="5118497" cy="917385"/>
          </a:xfrm>
          <a:prstGeom prst="rect">
            <a:avLst/>
          </a:prstGeom>
        </p:spPr>
      </p:pic>
      <p:grpSp>
        <p:nvGrpSpPr>
          <p:cNvPr id="10" name="Agrupar 9"/>
          <p:cNvGrpSpPr/>
          <p:nvPr/>
        </p:nvGrpSpPr>
        <p:grpSpPr>
          <a:xfrm>
            <a:off x="179512" y="2809239"/>
            <a:ext cx="8795486" cy="2267695"/>
            <a:chOff x="179512" y="2809239"/>
            <a:chExt cx="8795486" cy="226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ângulo 5"/>
                <p:cNvSpPr/>
                <p:nvPr/>
              </p:nvSpPr>
              <p:spPr>
                <a:xfrm>
                  <a:off x="179512" y="3291830"/>
                  <a:ext cx="879548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 smtClean="0"/>
                    <a:t>●</a:t>
                  </a:r>
                  <a:r>
                    <a:rPr lang="pt-BR" sz="2200" dirty="0" smtClean="0"/>
                    <a:t> </a:t>
                  </a:r>
                  <a:r>
                    <a:rPr lang="pt-BR" sz="2200" i="1" dirty="0" smtClean="0">
                      <a:solidFill>
                        <a:srgbClr val="FF0000"/>
                      </a:solidFill>
                    </a:rPr>
                    <a:t>Independente </a:t>
                  </a:r>
                  <a:r>
                    <a:rPr lang="pt-BR" sz="2200" i="1" dirty="0">
                      <a:solidFill>
                        <a:srgbClr val="FF0000"/>
                      </a:solidFill>
                    </a:rPr>
                    <a:t>de qual dos três pares de hipóteses </a:t>
                  </a:r>
                  <a:r>
                    <a:rPr lang="pt-BR" sz="2200" i="1" dirty="0" smtClean="0">
                      <a:solidFill>
                        <a:srgbClr val="FF0000"/>
                      </a:solidFill>
                    </a:rPr>
                    <a:t>usarmos,</a:t>
                  </a:r>
                </a:p>
                <a:p>
                  <a:r>
                    <a:rPr lang="pt-BR" sz="2200" i="1" dirty="0" smtClean="0">
                      <a:solidFill>
                        <a:srgbClr val="FF0000"/>
                      </a:solidFill>
                    </a:rPr>
                    <a:t>sempre admitiremos </a:t>
                  </a:r>
                  <a:r>
                    <a:rPr lang="pt-BR" sz="2200" i="1" dirty="0">
                      <a:solidFill>
                        <a:srgbClr val="FF0000"/>
                      </a:solidFill>
                    </a:rPr>
                    <a:t>que </a:t>
                  </a:r>
                  <a14:m>
                    <m:oMath xmlns:m="http://schemas.openxmlformats.org/officeDocument/2006/math"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pt-BR" sz="2200" i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pt-BR" sz="2200" dirty="0"/>
                    <a:t>e </a:t>
                  </a:r>
                  <a:r>
                    <a:rPr lang="pt-BR" sz="2200" dirty="0" smtClean="0"/>
                    <a:t>examinaremos </a:t>
                  </a:r>
                  <a:r>
                    <a:rPr lang="pt-BR" sz="2200" dirty="0"/>
                    <a:t>a </a:t>
                  </a:r>
                  <a:r>
                    <a:rPr lang="pt-BR" sz="2200" dirty="0" smtClean="0"/>
                    <a:t>distribuição</a:t>
                  </a:r>
                </a:p>
                <a:p>
                  <a:r>
                    <a:rPr lang="pt-BR" sz="2200" dirty="0" smtClean="0"/>
                    <a:t>amostral </a:t>
                  </a:r>
                  <a:r>
                    <a:rPr lang="pt-BR" sz="2200" dirty="0"/>
                    <a:t>de </a:t>
                  </a:r>
                  <a14:m>
                    <m:oMath xmlns:m="http://schemas.openxmlformats.org/officeDocument/2006/math">
                      <m:r>
                        <a:rPr lang="pt-BR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pt-BR" sz="2200" dirty="0"/>
                    <a:t> com base </a:t>
                  </a:r>
                  <a:r>
                    <a:rPr lang="pt-BR" sz="2200" dirty="0" smtClean="0"/>
                    <a:t>nessa suposição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pt-BR" sz="2200" dirty="0" smtClean="0"/>
                    <a:t> verdadeira).</a:t>
                  </a:r>
                </a:p>
                <a:p>
                  <a:r>
                    <a:rPr lang="pt-BR" sz="2200" dirty="0" smtClean="0"/>
                    <a:t>Dentro </a:t>
                  </a:r>
                  <a:r>
                    <a:rPr lang="pt-BR" sz="2200" dirty="0"/>
                    <a:t>dessa distribuição </a:t>
                  </a:r>
                  <a:r>
                    <a:rPr lang="pt-BR" sz="2200" dirty="0" smtClean="0"/>
                    <a:t>amostral, determinaremos </a:t>
                  </a:r>
                  <a:r>
                    <a:rPr lang="pt-BR" sz="2200" dirty="0"/>
                    <a:t>se a estatística amostral é ou não incomum.</a:t>
                  </a:r>
                </a:p>
              </p:txBody>
            </p:sp>
          </mc:Choice>
          <mc:Fallback xmlns="">
            <p:sp>
              <p:nvSpPr>
                <p:cNvPr id="6" name="Retâ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3291830"/>
                  <a:ext cx="8795486" cy="1785104"/>
                </a:xfrm>
                <a:prstGeom prst="rect">
                  <a:avLst/>
                </a:prstGeom>
                <a:blipFill>
                  <a:blip r:embed="rId6"/>
                  <a:stretch>
                    <a:fillRect l="-901" t="-2389" b="-580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3644" y="2809239"/>
              <a:ext cx="1337306" cy="1458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03598"/>
            <a:ext cx="6180682" cy="3734321"/>
          </a:xfrm>
          <a:prstGeom prst="rect">
            <a:avLst/>
          </a:prstGeom>
        </p:spPr>
      </p:pic>
      <p:sp>
        <p:nvSpPr>
          <p:cNvPr id="13" name="Retângulo Arredondado 12"/>
          <p:cNvSpPr/>
          <p:nvPr/>
        </p:nvSpPr>
        <p:spPr>
          <a:xfrm>
            <a:off x="6360194" y="2499742"/>
            <a:ext cx="2614804" cy="17281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A interpretação correta do problema é fundamental para a formulação de hipóteses! 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37563</TotalTime>
  <Words>1442</Words>
  <Application>Microsoft Office PowerPoint</Application>
  <PresentationFormat>Apresentação na tela (16:9)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EFB102 – Geometria Analítica e Álgebra Linear</dc:title>
  <dc:creator>Vitoralex</dc:creator>
  <cp:lastModifiedBy>Vitor Alex Oliveira Alves</cp:lastModifiedBy>
  <cp:revision>2252</cp:revision>
  <dcterms:created xsi:type="dcterms:W3CDTF">2012-10-26T18:37:41Z</dcterms:created>
  <dcterms:modified xsi:type="dcterms:W3CDTF">2023-10-15T02:04:30Z</dcterms:modified>
</cp:coreProperties>
</file>